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sldIdLst>
    <p:sldId id="256" r:id="rId2"/>
    <p:sldId id="263" r:id="rId3"/>
    <p:sldId id="258" r:id="rId4"/>
    <p:sldId id="264" r:id="rId5"/>
    <p:sldId id="259" r:id="rId6"/>
    <p:sldId id="260" r:id="rId7"/>
    <p:sldId id="261" r:id="rId8"/>
    <p:sldId id="262" r:id="rId9"/>
    <p:sldId id="269" r:id="rId10"/>
    <p:sldId id="277" r:id="rId11"/>
    <p:sldId id="270" r:id="rId12"/>
    <p:sldId id="279" r:id="rId13"/>
    <p:sldId id="268" r:id="rId14"/>
    <p:sldId id="271" r:id="rId15"/>
    <p:sldId id="267" r:id="rId16"/>
    <p:sldId id="272" r:id="rId17"/>
    <p:sldId id="273" r:id="rId18"/>
    <p:sldId id="274" r:id="rId19"/>
    <p:sldId id="265"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4660"/>
  </p:normalViewPr>
  <p:slideViewPr>
    <p:cSldViewPr snapToGrid="0">
      <p:cViewPr varScale="1">
        <p:scale>
          <a:sx n="79" d="100"/>
          <a:sy n="79" d="100"/>
        </p:scale>
        <p:origin x="72"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sha KH" userId="b3110c09071c366c" providerId="LiveId" clId="{2A5B602C-A446-402B-95D4-AA33B0713A48}"/>
    <pc:docChg chg="modSld">
      <pc:chgData name="Natasha KH" userId="b3110c09071c366c" providerId="LiveId" clId="{2A5B602C-A446-402B-95D4-AA33B0713A48}" dt="2024-11-26T10:30:42.411" v="7"/>
      <pc:docMkLst>
        <pc:docMk/>
      </pc:docMkLst>
      <pc:sldChg chg="modSp mod">
        <pc:chgData name="Natasha KH" userId="b3110c09071c366c" providerId="LiveId" clId="{2A5B602C-A446-402B-95D4-AA33B0713A48}" dt="2024-11-26T10:29:25.374" v="5" actId="1076"/>
        <pc:sldMkLst>
          <pc:docMk/>
          <pc:sldMk cId="0" sldId="262"/>
        </pc:sldMkLst>
        <pc:spChg chg="mod">
          <ac:chgData name="Natasha KH" userId="b3110c09071c366c" providerId="LiveId" clId="{2A5B602C-A446-402B-95D4-AA33B0713A48}" dt="2024-11-26T10:29:18.336" v="3" actId="20577"/>
          <ac:spMkLst>
            <pc:docMk/>
            <pc:sldMk cId="0" sldId="262"/>
            <ac:spMk id="3" creationId="{E242F999-AAAD-C559-AB4B-E32B23EA817C}"/>
          </ac:spMkLst>
        </pc:spChg>
        <pc:picChg chg="mod">
          <ac:chgData name="Natasha KH" userId="b3110c09071c366c" providerId="LiveId" clId="{2A5B602C-A446-402B-95D4-AA33B0713A48}" dt="2024-11-26T10:29:22.307" v="4" actId="1076"/>
          <ac:picMkLst>
            <pc:docMk/>
            <pc:sldMk cId="0" sldId="262"/>
            <ac:picMk id="7" creationId="{39E4999F-7220-91AE-1846-7E9507A0802F}"/>
          </ac:picMkLst>
        </pc:picChg>
        <pc:picChg chg="mod">
          <ac:chgData name="Natasha KH" userId="b3110c09071c366c" providerId="LiveId" clId="{2A5B602C-A446-402B-95D4-AA33B0713A48}" dt="2024-11-26T10:29:25.374" v="5" actId="1076"/>
          <ac:picMkLst>
            <pc:docMk/>
            <pc:sldMk cId="0" sldId="262"/>
            <ac:picMk id="9" creationId="{E43AAC4B-211F-18D0-6065-FEC9B33E6CA3}"/>
          </ac:picMkLst>
        </pc:picChg>
      </pc:sldChg>
      <pc:sldChg chg="modSp mod">
        <pc:chgData name="Natasha KH" userId="b3110c09071c366c" providerId="LiveId" clId="{2A5B602C-A446-402B-95D4-AA33B0713A48}" dt="2024-11-26T10:30:42.411" v="7"/>
        <pc:sldMkLst>
          <pc:docMk/>
          <pc:sldMk cId="4209754379" sldId="265"/>
        </pc:sldMkLst>
        <pc:spChg chg="mod">
          <ac:chgData name="Natasha KH" userId="b3110c09071c366c" providerId="LiveId" clId="{2A5B602C-A446-402B-95D4-AA33B0713A48}" dt="2024-11-26T10:30:42.411" v="7"/>
          <ac:spMkLst>
            <pc:docMk/>
            <pc:sldMk cId="4209754379" sldId="265"/>
            <ac:spMk id="3" creationId="{EBC96BA5-6273-3D4E-E3A8-C3CDBD643794}"/>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32B5F-B0BE-533C-0B29-8C48392CFDC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24774FF1-06C6-9D1A-9BD3-688B309834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EF81A02-CF9A-89EE-D0C9-B6E446DE158B}"/>
              </a:ext>
            </a:extLst>
          </p:cNvPr>
          <p:cNvSpPr>
            <a:spLocks noGrp="1"/>
          </p:cNvSpPr>
          <p:nvPr>
            <p:ph type="dt" sz="half" idx="10"/>
          </p:nvPr>
        </p:nvSpPr>
        <p:spPr/>
        <p:txBody>
          <a:bodyPr/>
          <a:lstStyle/>
          <a:p>
            <a:pPr>
              <a:defRPr/>
            </a:pPr>
            <a:fld id="{E28036AD-ED9C-449F-ABC8-78A23B663DDD}" type="datetimeFigureOut">
              <a:rPr lang="en-GB" smtClean="0"/>
              <a:pPr>
                <a:defRPr/>
              </a:pPr>
              <a:t>26/11/2024</a:t>
            </a:fld>
            <a:endParaRPr lang="en-GB"/>
          </a:p>
        </p:txBody>
      </p:sp>
      <p:sp>
        <p:nvSpPr>
          <p:cNvPr id="5" name="Footer Placeholder 4">
            <a:extLst>
              <a:ext uri="{FF2B5EF4-FFF2-40B4-BE49-F238E27FC236}">
                <a16:creationId xmlns:a16="http://schemas.microsoft.com/office/drawing/2014/main" id="{782F8B6C-61D2-B8D2-C9D2-92D6D17C0E2F}"/>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7576DFA8-AFF4-38C7-A9C2-C863B81208B1}"/>
              </a:ext>
            </a:extLst>
          </p:cNvPr>
          <p:cNvSpPr>
            <a:spLocks noGrp="1"/>
          </p:cNvSpPr>
          <p:nvPr>
            <p:ph type="sldNum" sz="quarter" idx="12"/>
          </p:nvPr>
        </p:nvSpPr>
        <p:spPr/>
        <p:txBody>
          <a:bodyPr/>
          <a:lstStyle/>
          <a:p>
            <a:pPr>
              <a:defRPr/>
            </a:pPr>
            <a:fld id="{D45BD897-CD29-47E7-AEFB-24E6461E07CF}" type="slidenum">
              <a:rPr lang="en-GB" smtClean="0"/>
              <a:pPr>
                <a:defRPr/>
              </a:pPr>
              <a:t>‹#›</a:t>
            </a:fld>
            <a:endParaRPr lang="en-GB"/>
          </a:p>
        </p:txBody>
      </p:sp>
    </p:spTree>
    <p:extLst>
      <p:ext uri="{BB962C8B-B14F-4D97-AF65-F5344CB8AC3E}">
        <p14:creationId xmlns:p14="http://schemas.microsoft.com/office/powerpoint/2010/main" val="19191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38FD1-CD8B-B0B0-9F91-0CE0076F0D14}"/>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64AAB19-6DBB-4FB2-5A93-A75572CE701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D27568B-6355-2FD1-6959-ADBC96B525F0}"/>
              </a:ext>
            </a:extLst>
          </p:cNvPr>
          <p:cNvSpPr>
            <a:spLocks noGrp="1"/>
          </p:cNvSpPr>
          <p:nvPr>
            <p:ph type="dt" sz="half" idx="10"/>
          </p:nvPr>
        </p:nvSpPr>
        <p:spPr/>
        <p:txBody>
          <a:bodyPr/>
          <a:lstStyle/>
          <a:p>
            <a:pPr>
              <a:defRPr/>
            </a:pPr>
            <a:fld id="{014C0635-B46E-4908-87E9-5DCEC7BD3EFD}" type="datetimeFigureOut">
              <a:rPr lang="en-GB" smtClean="0"/>
              <a:pPr>
                <a:defRPr/>
              </a:pPr>
              <a:t>26/11/2024</a:t>
            </a:fld>
            <a:endParaRPr lang="en-GB"/>
          </a:p>
        </p:txBody>
      </p:sp>
      <p:sp>
        <p:nvSpPr>
          <p:cNvPr id="5" name="Footer Placeholder 4">
            <a:extLst>
              <a:ext uri="{FF2B5EF4-FFF2-40B4-BE49-F238E27FC236}">
                <a16:creationId xmlns:a16="http://schemas.microsoft.com/office/drawing/2014/main" id="{CF52240A-F0EE-7E29-6D14-FDC9C57CCC12}"/>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B234E677-1710-B409-64A3-6E7E1F1F837F}"/>
              </a:ext>
            </a:extLst>
          </p:cNvPr>
          <p:cNvSpPr>
            <a:spLocks noGrp="1"/>
          </p:cNvSpPr>
          <p:nvPr>
            <p:ph type="sldNum" sz="quarter" idx="12"/>
          </p:nvPr>
        </p:nvSpPr>
        <p:spPr/>
        <p:txBody>
          <a:bodyPr/>
          <a:lstStyle/>
          <a:p>
            <a:pPr>
              <a:defRPr/>
            </a:pPr>
            <a:fld id="{96A606D0-C063-4058-81B2-F40D99FC3FA4}" type="slidenum">
              <a:rPr lang="en-GB" smtClean="0"/>
              <a:pPr>
                <a:defRPr/>
              </a:pPr>
              <a:t>‹#›</a:t>
            </a:fld>
            <a:endParaRPr lang="en-GB"/>
          </a:p>
        </p:txBody>
      </p:sp>
    </p:spTree>
    <p:extLst>
      <p:ext uri="{BB962C8B-B14F-4D97-AF65-F5344CB8AC3E}">
        <p14:creationId xmlns:p14="http://schemas.microsoft.com/office/powerpoint/2010/main" val="727384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A767C4-E9C5-78EB-EF97-984569835D36}"/>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035ED094-1538-F6EE-6F4E-884F6332037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724AD5E-32CF-9C39-D03F-7174D0491C74}"/>
              </a:ext>
            </a:extLst>
          </p:cNvPr>
          <p:cNvSpPr>
            <a:spLocks noGrp="1"/>
          </p:cNvSpPr>
          <p:nvPr>
            <p:ph type="dt" sz="half" idx="10"/>
          </p:nvPr>
        </p:nvSpPr>
        <p:spPr/>
        <p:txBody>
          <a:bodyPr/>
          <a:lstStyle/>
          <a:p>
            <a:pPr>
              <a:defRPr/>
            </a:pPr>
            <a:fld id="{E79153C3-B490-4CCF-8A39-2D7219E4B896}" type="datetimeFigureOut">
              <a:rPr lang="en-GB" smtClean="0"/>
              <a:pPr>
                <a:defRPr/>
              </a:pPr>
              <a:t>26/11/2024</a:t>
            </a:fld>
            <a:endParaRPr lang="en-GB"/>
          </a:p>
        </p:txBody>
      </p:sp>
      <p:sp>
        <p:nvSpPr>
          <p:cNvPr id="5" name="Footer Placeholder 4">
            <a:extLst>
              <a:ext uri="{FF2B5EF4-FFF2-40B4-BE49-F238E27FC236}">
                <a16:creationId xmlns:a16="http://schemas.microsoft.com/office/drawing/2014/main" id="{77C2208A-B285-1B46-A143-DCBF97373CB8}"/>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3C0F69B7-8772-6327-6555-DA2F3B37EEB8}"/>
              </a:ext>
            </a:extLst>
          </p:cNvPr>
          <p:cNvSpPr>
            <a:spLocks noGrp="1"/>
          </p:cNvSpPr>
          <p:nvPr>
            <p:ph type="sldNum" sz="quarter" idx="12"/>
          </p:nvPr>
        </p:nvSpPr>
        <p:spPr/>
        <p:txBody>
          <a:bodyPr/>
          <a:lstStyle/>
          <a:p>
            <a:pPr>
              <a:defRPr/>
            </a:pPr>
            <a:fld id="{0A45990E-3CAE-4A32-BBB0-BF59B48AB882}" type="slidenum">
              <a:rPr lang="en-GB" smtClean="0"/>
              <a:pPr>
                <a:defRPr/>
              </a:pPr>
              <a:t>‹#›</a:t>
            </a:fld>
            <a:endParaRPr lang="en-GB"/>
          </a:p>
        </p:txBody>
      </p:sp>
    </p:spTree>
    <p:extLst>
      <p:ext uri="{BB962C8B-B14F-4D97-AF65-F5344CB8AC3E}">
        <p14:creationId xmlns:p14="http://schemas.microsoft.com/office/powerpoint/2010/main" val="3504384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01F01-8632-3F81-8C83-6FC4A746AA5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1FDC550-E6AB-787A-7E62-514C6E2E247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CF92830-9DBF-E1C2-1CDD-73781C41C6FD}"/>
              </a:ext>
            </a:extLst>
          </p:cNvPr>
          <p:cNvSpPr>
            <a:spLocks noGrp="1"/>
          </p:cNvSpPr>
          <p:nvPr>
            <p:ph type="dt" sz="half" idx="10"/>
          </p:nvPr>
        </p:nvSpPr>
        <p:spPr/>
        <p:txBody>
          <a:bodyPr/>
          <a:lstStyle/>
          <a:p>
            <a:pPr>
              <a:defRPr/>
            </a:pPr>
            <a:fld id="{C4999296-3A3A-4FFF-A879-FDC797505438}" type="datetimeFigureOut">
              <a:rPr lang="en-GB" smtClean="0"/>
              <a:pPr>
                <a:defRPr/>
              </a:pPr>
              <a:t>26/11/2024</a:t>
            </a:fld>
            <a:endParaRPr lang="en-GB"/>
          </a:p>
        </p:txBody>
      </p:sp>
      <p:sp>
        <p:nvSpPr>
          <p:cNvPr id="5" name="Footer Placeholder 4">
            <a:extLst>
              <a:ext uri="{FF2B5EF4-FFF2-40B4-BE49-F238E27FC236}">
                <a16:creationId xmlns:a16="http://schemas.microsoft.com/office/drawing/2014/main" id="{70D97C99-0285-C0B0-08FB-C9D1A528DF2A}"/>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EB43BFB9-DE7F-55DC-ABAA-D972547C02EB}"/>
              </a:ext>
            </a:extLst>
          </p:cNvPr>
          <p:cNvSpPr>
            <a:spLocks noGrp="1"/>
          </p:cNvSpPr>
          <p:nvPr>
            <p:ph type="sldNum" sz="quarter" idx="12"/>
          </p:nvPr>
        </p:nvSpPr>
        <p:spPr/>
        <p:txBody>
          <a:bodyPr/>
          <a:lstStyle/>
          <a:p>
            <a:pPr>
              <a:defRPr/>
            </a:pPr>
            <a:fld id="{122AA9EE-42ED-4726-AAEB-1F2D3F6ABCD9}" type="slidenum">
              <a:rPr lang="en-GB" smtClean="0"/>
              <a:pPr>
                <a:defRPr/>
              </a:pPr>
              <a:t>‹#›</a:t>
            </a:fld>
            <a:endParaRPr lang="en-GB"/>
          </a:p>
        </p:txBody>
      </p:sp>
    </p:spTree>
    <p:extLst>
      <p:ext uri="{BB962C8B-B14F-4D97-AF65-F5344CB8AC3E}">
        <p14:creationId xmlns:p14="http://schemas.microsoft.com/office/powerpoint/2010/main" val="664608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AACC0-36B8-BA49-4077-5711FB1A250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4FD7A7F9-46E9-614A-A3D8-F98E38ED90C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C9C831D-9A66-AF4D-550E-8913C1C11426}"/>
              </a:ext>
            </a:extLst>
          </p:cNvPr>
          <p:cNvSpPr>
            <a:spLocks noGrp="1"/>
          </p:cNvSpPr>
          <p:nvPr>
            <p:ph type="dt" sz="half" idx="10"/>
          </p:nvPr>
        </p:nvSpPr>
        <p:spPr/>
        <p:txBody>
          <a:bodyPr/>
          <a:lstStyle/>
          <a:p>
            <a:pPr>
              <a:defRPr/>
            </a:pPr>
            <a:fld id="{FB9F3866-BC1C-4D10-8AF6-2BB2875DFF0E}" type="datetimeFigureOut">
              <a:rPr lang="en-GB" smtClean="0"/>
              <a:pPr>
                <a:defRPr/>
              </a:pPr>
              <a:t>26/11/2024</a:t>
            </a:fld>
            <a:endParaRPr lang="en-GB"/>
          </a:p>
        </p:txBody>
      </p:sp>
      <p:sp>
        <p:nvSpPr>
          <p:cNvPr id="5" name="Footer Placeholder 4">
            <a:extLst>
              <a:ext uri="{FF2B5EF4-FFF2-40B4-BE49-F238E27FC236}">
                <a16:creationId xmlns:a16="http://schemas.microsoft.com/office/drawing/2014/main" id="{7C8C933E-ADBA-0BF6-B7A2-6DD3C01B50BD}"/>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A6C18346-88E3-CF01-7473-1F8C8EA4C853}"/>
              </a:ext>
            </a:extLst>
          </p:cNvPr>
          <p:cNvSpPr>
            <a:spLocks noGrp="1"/>
          </p:cNvSpPr>
          <p:nvPr>
            <p:ph type="sldNum" sz="quarter" idx="12"/>
          </p:nvPr>
        </p:nvSpPr>
        <p:spPr/>
        <p:txBody>
          <a:bodyPr/>
          <a:lstStyle/>
          <a:p>
            <a:pPr>
              <a:defRPr/>
            </a:pPr>
            <a:fld id="{7B08B5F4-8673-4087-9BAD-9B9AE09F0D36}" type="slidenum">
              <a:rPr lang="en-GB" smtClean="0"/>
              <a:pPr>
                <a:defRPr/>
              </a:pPr>
              <a:t>‹#›</a:t>
            </a:fld>
            <a:endParaRPr lang="en-GB"/>
          </a:p>
        </p:txBody>
      </p:sp>
    </p:spTree>
    <p:extLst>
      <p:ext uri="{BB962C8B-B14F-4D97-AF65-F5344CB8AC3E}">
        <p14:creationId xmlns:p14="http://schemas.microsoft.com/office/powerpoint/2010/main" val="1636251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56933-62B2-C1E3-4FC5-5387C99ADC8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72B8546-4721-32B5-3BE4-58E3870BF9B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47D96E8-66FC-6112-DDD0-4A603708F8E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FC58E96-CAB2-3299-C104-C2105CECBA48}"/>
              </a:ext>
            </a:extLst>
          </p:cNvPr>
          <p:cNvSpPr>
            <a:spLocks noGrp="1"/>
          </p:cNvSpPr>
          <p:nvPr>
            <p:ph type="dt" sz="half" idx="10"/>
          </p:nvPr>
        </p:nvSpPr>
        <p:spPr/>
        <p:txBody>
          <a:bodyPr/>
          <a:lstStyle/>
          <a:p>
            <a:pPr>
              <a:defRPr/>
            </a:pPr>
            <a:fld id="{506AC9AB-FD67-4ADA-BAA0-5D4B9BB92DE0}" type="datetimeFigureOut">
              <a:rPr lang="en-GB" smtClean="0"/>
              <a:pPr>
                <a:defRPr/>
              </a:pPr>
              <a:t>26/11/2024</a:t>
            </a:fld>
            <a:endParaRPr lang="en-GB"/>
          </a:p>
        </p:txBody>
      </p:sp>
      <p:sp>
        <p:nvSpPr>
          <p:cNvPr id="6" name="Footer Placeholder 5">
            <a:extLst>
              <a:ext uri="{FF2B5EF4-FFF2-40B4-BE49-F238E27FC236}">
                <a16:creationId xmlns:a16="http://schemas.microsoft.com/office/drawing/2014/main" id="{1EC24DC3-6FB0-4702-7599-2A2592321ADA}"/>
              </a:ext>
            </a:extLst>
          </p:cNvPr>
          <p:cNvSpPr>
            <a:spLocks noGrp="1"/>
          </p:cNvSpPr>
          <p:nvPr>
            <p:ph type="ftr" sz="quarter" idx="11"/>
          </p:nvPr>
        </p:nvSpPr>
        <p:spPr/>
        <p:txBody>
          <a:bodyPr/>
          <a:lstStyle/>
          <a:p>
            <a:pPr>
              <a:defRPr/>
            </a:pPr>
            <a:endParaRPr lang="en-GB"/>
          </a:p>
        </p:txBody>
      </p:sp>
      <p:sp>
        <p:nvSpPr>
          <p:cNvPr id="7" name="Slide Number Placeholder 6">
            <a:extLst>
              <a:ext uri="{FF2B5EF4-FFF2-40B4-BE49-F238E27FC236}">
                <a16:creationId xmlns:a16="http://schemas.microsoft.com/office/drawing/2014/main" id="{0C43DB58-1314-EA65-F2F1-451C3ED771CB}"/>
              </a:ext>
            </a:extLst>
          </p:cNvPr>
          <p:cNvSpPr>
            <a:spLocks noGrp="1"/>
          </p:cNvSpPr>
          <p:nvPr>
            <p:ph type="sldNum" sz="quarter" idx="12"/>
          </p:nvPr>
        </p:nvSpPr>
        <p:spPr/>
        <p:txBody>
          <a:bodyPr/>
          <a:lstStyle/>
          <a:p>
            <a:pPr>
              <a:defRPr/>
            </a:pPr>
            <a:fld id="{9866DB6E-2B94-40A1-9120-949FC4E9C00D}" type="slidenum">
              <a:rPr lang="en-GB" smtClean="0"/>
              <a:pPr>
                <a:defRPr/>
              </a:pPr>
              <a:t>‹#›</a:t>
            </a:fld>
            <a:endParaRPr lang="en-GB"/>
          </a:p>
        </p:txBody>
      </p:sp>
    </p:spTree>
    <p:extLst>
      <p:ext uri="{BB962C8B-B14F-4D97-AF65-F5344CB8AC3E}">
        <p14:creationId xmlns:p14="http://schemas.microsoft.com/office/powerpoint/2010/main" val="3063460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B64C2-3466-EE92-FCDE-C2799ACC8E80}"/>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7D9202C-0DCB-ADCA-4642-D50918DBBE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532EB72-6286-F47A-1651-E310BEF6DB5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EB22638-78C0-34A8-3045-92FA57058F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F70AB42-09DA-1C62-5889-D3DC7B0CF1D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80224651-15F8-2DB0-5293-B48F91941618}"/>
              </a:ext>
            </a:extLst>
          </p:cNvPr>
          <p:cNvSpPr>
            <a:spLocks noGrp="1"/>
          </p:cNvSpPr>
          <p:nvPr>
            <p:ph type="dt" sz="half" idx="10"/>
          </p:nvPr>
        </p:nvSpPr>
        <p:spPr/>
        <p:txBody>
          <a:bodyPr/>
          <a:lstStyle/>
          <a:p>
            <a:pPr>
              <a:defRPr/>
            </a:pPr>
            <a:fld id="{BF823ECB-C230-4AFA-AC90-5CB339D08DC8}" type="datetimeFigureOut">
              <a:rPr lang="en-GB" smtClean="0"/>
              <a:pPr>
                <a:defRPr/>
              </a:pPr>
              <a:t>26/11/2024</a:t>
            </a:fld>
            <a:endParaRPr lang="en-GB"/>
          </a:p>
        </p:txBody>
      </p:sp>
      <p:sp>
        <p:nvSpPr>
          <p:cNvPr id="8" name="Footer Placeholder 7">
            <a:extLst>
              <a:ext uri="{FF2B5EF4-FFF2-40B4-BE49-F238E27FC236}">
                <a16:creationId xmlns:a16="http://schemas.microsoft.com/office/drawing/2014/main" id="{45E545BA-3021-A96C-94D0-2D7FF1B356D4}"/>
              </a:ext>
            </a:extLst>
          </p:cNvPr>
          <p:cNvSpPr>
            <a:spLocks noGrp="1"/>
          </p:cNvSpPr>
          <p:nvPr>
            <p:ph type="ftr" sz="quarter" idx="11"/>
          </p:nvPr>
        </p:nvSpPr>
        <p:spPr/>
        <p:txBody>
          <a:bodyPr/>
          <a:lstStyle/>
          <a:p>
            <a:pPr>
              <a:defRPr/>
            </a:pPr>
            <a:endParaRPr lang="en-GB"/>
          </a:p>
        </p:txBody>
      </p:sp>
      <p:sp>
        <p:nvSpPr>
          <p:cNvPr id="9" name="Slide Number Placeholder 8">
            <a:extLst>
              <a:ext uri="{FF2B5EF4-FFF2-40B4-BE49-F238E27FC236}">
                <a16:creationId xmlns:a16="http://schemas.microsoft.com/office/drawing/2014/main" id="{32D768FF-4C97-BC1D-5D56-E0655410B08C}"/>
              </a:ext>
            </a:extLst>
          </p:cNvPr>
          <p:cNvSpPr>
            <a:spLocks noGrp="1"/>
          </p:cNvSpPr>
          <p:nvPr>
            <p:ph type="sldNum" sz="quarter" idx="12"/>
          </p:nvPr>
        </p:nvSpPr>
        <p:spPr/>
        <p:txBody>
          <a:bodyPr/>
          <a:lstStyle/>
          <a:p>
            <a:pPr>
              <a:defRPr/>
            </a:pPr>
            <a:fld id="{6502CCDE-5A91-45D0-AC50-0F819AB41353}" type="slidenum">
              <a:rPr lang="en-GB" smtClean="0"/>
              <a:pPr>
                <a:defRPr/>
              </a:pPr>
              <a:t>‹#›</a:t>
            </a:fld>
            <a:endParaRPr lang="en-GB"/>
          </a:p>
        </p:txBody>
      </p:sp>
    </p:spTree>
    <p:extLst>
      <p:ext uri="{BB962C8B-B14F-4D97-AF65-F5344CB8AC3E}">
        <p14:creationId xmlns:p14="http://schemas.microsoft.com/office/powerpoint/2010/main" val="1139402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16512-248C-B2CB-1584-2A383AF8354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A35FEBB-1F13-4E3B-DD2B-E76684EBA944}"/>
              </a:ext>
            </a:extLst>
          </p:cNvPr>
          <p:cNvSpPr>
            <a:spLocks noGrp="1"/>
          </p:cNvSpPr>
          <p:nvPr>
            <p:ph type="dt" sz="half" idx="10"/>
          </p:nvPr>
        </p:nvSpPr>
        <p:spPr/>
        <p:txBody>
          <a:bodyPr/>
          <a:lstStyle/>
          <a:p>
            <a:pPr>
              <a:defRPr/>
            </a:pPr>
            <a:fld id="{17E6766F-8BFF-490C-9B4B-3B0F4D110440}" type="datetimeFigureOut">
              <a:rPr lang="en-GB" smtClean="0"/>
              <a:pPr>
                <a:defRPr/>
              </a:pPr>
              <a:t>26/11/2024</a:t>
            </a:fld>
            <a:endParaRPr lang="en-GB"/>
          </a:p>
        </p:txBody>
      </p:sp>
      <p:sp>
        <p:nvSpPr>
          <p:cNvPr id="4" name="Footer Placeholder 3">
            <a:extLst>
              <a:ext uri="{FF2B5EF4-FFF2-40B4-BE49-F238E27FC236}">
                <a16:creationId xmlns:a16="http://schemas.microsoft.com/office/drawing/2014/main" id="{54C5132F-3543-9B1F-0F3F-01456426D945}"/>
              </a:ext>
            </a:extLst>
          </p:cNvPr>
          <p:cNvSpPr>
            <a:spLocks noGrp="1"/>
          </p:cNvSpPr>
          <p:nvPr>
            <p:ph type="ftr" sz="quarter" idx="11"/>
          </p:nvPr>
        </p:nvSpPr>
        <p:spPr/>
        <p:txBody>
          <a:bodyPr/>
          <a:lstStyle/>
          <a:p>
            <a:pPr>
              <a:defRPr/>
            </a:pPr>
            <a:endParaRPr lang="en-GB"/>
          </a:p>
        </p:txBody>
      </p:sp>
      <p:sp>
        <p:nvSpPr>
          <p:cNvPr id="5" name="Slide Number Placeholder 4">
            <a:extLst>
              <a:ext uri="{FF2B5EF4-FFF2-40B4-BE49-F238E27FC236}">
                <a16:creationId xmlns:a16="http://schemas.microsoft.com/office/drawing/2014/main" id="{AA4538F1-AF8C-ECE3-195F-2E955DABAC9F}"/>
              </a:ext>
            </a:extLst>
          </p:cNvPr>
          <p:cNvSpPr>
            <a:spLocks noGrp="1"/>
          </p:cNvSpPr>
          <p:nvPr>
            <p:ph type="sldNum" sz="quarter" idx="12"/>
          </p:nvPr>
        </p:nvSpPr>
        <p:spPr/>
        <p:txBody>
          <a:bodyPr/>
          <a:lstStyle/>
          <a:p>
            <a:pPr>
              <a:defRPr/>
            </a:pPr>
            <a:fld id="{533A4078-097B-4DA0-90CA-82D18E653AD5}" type="slidenum">
              <a:rPr lang="en-GB" smtClean="0"/>
              <a:pPr>
                <a:defRPr/>
              </a:pPr>
              <a:t>‹#›</a:t>
            </a:fld>
            <a:endParaRPr lang="en-GB"/>
          </a:p>
        </p:txBody>
      </p:sp>
    </p:spTree>
    <p:extLst>
      <p:ext uri="{BB962C8B-B14F-4D97-AF65-F5344CB8AC3E}">
        <p14:creationId xmlns:p14="http://schemas.microsoft.com/office/powerpoint/2010/main" val="3333168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06C39D-B3AC-DDB9-33F6-8EF4794EB453}"/>
              </a:ext>
            </a:extLst>
          </p:cNvPr>
          <p:cNvSpPr>
            <a:spLocks noGrp="1"/>
          </p:cNvSpPr>
          <p:nvPr>
            <p:ph type="dt" sz="half" idx="10"/>
          </p:nvPr>
        </p:nvSpPr>
        <p:spPr/>
        <p:txBody>
          <a:bodyPr/>
          <a:lstStyle/>
          <a:p>
            <a:pPr>
              <a:defRPr/>
            </a:pPr>
            <a:fld id="{8BA3796C-3000-4327-B7D3-D417DB3B5BCF}" type="datetimeFigureOut">
              <a:rPr lang="en-GB" smtClean="0"/>
              <a:pPr>
                <a:defRPr/>
              </a:pPr>
              <a:t>26/11/2024</a:t>
            </a:fld>
            <a:endParaRPr lang="en-GB"/>
          </a:p>
        </p:txBody>
      </p:sp>
      <p:sp>
        <p:nvSpPr>
          <p:cNvPr id="3" name="Footer Placeholder 2">
            <a:extLst>
              <a:ext uri="{FF2B5EF4-FFF2-40B4-BE49-F238E27FC236}">
                <a16:creationId xmlns:a16="http://schemas.microsoft.com/office/drawing/2014/main" id="{413F3A00-6D56-352A-F583-ABDE79A23108}"/>
              </a:ext>
            </a:extLst>
          </p:cNvPr>
          <p:cNvSpPr>
            <a:spLocks noGrp="1"/>
          </p:cNvSpPr>
          <p:nvPr>
            <p:ph type="ftr" sz="quarter" idx="11"/>
          </p:nvPr>
        </p:nvSpPr>
        <p:spPr/>
        <p:txBody>
          <a:bodyPr/>
          <a:lstStyle/>
          <a:p>
            <a:pPr>
              <a:defRPr/>
            </a:pPr>
            <a:endParaRPr lang="en-GB"/>
          </a:p>
        </p:txBody>
      </p:sp>
      <p:sp>
        <p:nvSpPr>
          <p:cNvPr id="4" name="Slide Number Placeholder 3">
            <a:extLst>
              <a:ext uri="{FF2B5EF4-FFF2-40B4-BE49-F238E27FC236}">
                <a16:creationId xmlns:a16="http://schemas.microsoft.com/office/drawing/2014/main" id="{162279E6-439D-7539-473B-420D1EF40CCD}"/>
              </a:ext>
            </a:extLst>
          </p:cNvPr>
          <p:cNvSpPr>
            <a:spLocks noGrp="1"/>
          </p:cNvSpPr>
          <p:nvPr>
            <p:ph type="sldNum" sz="quarter" idx="12"/>
          </p:nvPr>
        </p:nvSpPr>
        <p:spPr/>
        <p:txBody>
          <a:bodyPr/>
          <a:lstStyle/>
          <a:p>
            <a:pPr>
              <a:defRPr/>
            </a:pPr>
            <a:fld id="{70F583A3-219D-4477-A49B-8F9EE1E0094F}" type="slidenum">
              <a:rPr lang="en-GB" smtClean="0"/>
              <a:pPr>
                <a:defRPr/>
              </a:pPr>
              <a:t>‹#›</a:t>
            </a:fld>
            <a:endParaRPr lang="en-GB"/>
          </a:p>
        </p:txBody>
      </p:sp>
    </p:spTree>
    <p:extLst>
      <p:ext uri="{BB962C8B-B14F-4D97-AF65-F5344CB8AC3E}">
        <p14:creationId xmlns:p14="http://schemas.microsoft.com/office/powerpoint/2010/main" val="2087066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6E05D-60AE-FDCF-91DE-35AB28CE04E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9699860E-129B-BBB4-3500-1EF653CE8F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5711698-5FA7-4DAF-2438-4324776F59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A321534-BDF1-7D96-2957-8BCC9DEDE913}"/>
              </a:ext>
            </a:extLst>
          </p:cNvPr>
          <p:cNvSpPr>
            <a:spLocks noGrp="1"/>
          </p:cNvSpPr>
          <p:nvPr>
            <p:ph type="dt" sz="half" idx="10"/>
          </p:nvPr>
        </p:nvSpPr>
        <p:spPr/>
        <p:txBody>
          <a:bodyPr/>
          <a:lstStyle/>
          <a:p>
            <a:pPr>
              <a:defRPr/>
            </a:pPr>
            <a:fld id="{7C6DC1FF-56A4-4716-A409-2B99C07663E6}" type="datetimeFigureOut">
              <a:rPr lang="en-GB" smtClean="0"/>
              <a:pPr>
                <a:defRPr/>
              </a:pPr>
              <a:t>26/11/2024</a:t>
            </a:fld>
            <a:endParaRPr lang="en-GB"/>
          </a:p>
        </p:txBody>
      </p:sp>
      <p:sp>
        <p:nvSpPr>
          <p:cNvPr id="6" name="Footer Placeholder 5">
            <a:extLst>
              <a:ext uri="{FF2B5EF4-FFF2-40B4-BE49-F238E27FC236}">
                <a16:creationId xmlns:a16="http://schemas.microsoft.com/office/drawing/2014/main" id="{3A1EC312-CA2A-EA6E-5A1A-94D7E879DA50}"/>
              </a:ext>
            </a:extLst>
          </p:cNvPr>
          <p:cNvSpPr>
            <a:spLocks noGrp="1"/>
          </p:cNvSpPr>
          <p:nvPr>
            <p:ph type="ftr" sz="quarter" idx="11"/>
          </p:nvPr>
        </p:nvSpPr>
        <p:spPr/>
        <p:txBody>
          <a:bodyPr/>
          <a:lstStyle/>
          <a:p>
            <a:pPr>
              <a:defRPr/>
            </a:pPr>
            <a:endParaRPr lang="en-GB"/>
          </a:p>
        </p:txBody>
      </p:sp>
      <p:sp>
        <p:nvSpPr>
          <p:cNvPr id="7" name="Slide Number Placeholder 6">
            <a:extLst>
              <a:ext uri="{FF2B5EF4-FFF2-40B4-BE49-F238E27FC236}">
                <a16:creationId xmlns:a16="http://schemas.microsoft.com/office/drawing/2014/main" id="{644CF361-D074-73DC-092B-359DC77471E3}"/>
              </a:ext>
            </a:extLst>
          </p:cNvPr>
          <p:cNvSpPr>
            <a:spLocks noGrp="1"/>
          </p:cNvSpPr>
          <p:nvPr>
            <p:ph type="sldNum" sz="quarter" idx="12"/>
          </p:nvPr>
        </p:nvSpPr>
        <p:spPr/>
        <p:txBody>
          <a:bodyPr/>
          <a:lstStyle/>
          <a:p>
            <a:pPr>
              <a:defRPr/>
            </a:pPr>
            <a:fld id="{EF9BD930-C648-487E-B13D-7F9CC85F4651}" type="slidenum">
              <a:rPr lang="en-GB" smtClean="0"/>
              <a:pPr>
                <a:defRPr/>
              </a:pPr>
              <a:t>‹#›</a:t>
            </a:fld>
            <a:endParaRPr lang="en-GB"/>
          </a:p>
        </p:txBody>
      </p:sp>
    </p:spTree>
    <p:extLst>
      <p:ext uri="{BB962C8B-B14F-4D97-AF65-F5344CB8AC3E}">
        <p14:creationId xmlns:p14="http://schemas.microsoft.com/office/powerpoint/2010/main" val="372506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DA480-F5AC-BA96-2DFC-4D7875F9407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50588D8-0F5C-D216-88A3-5832667E35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C3BE61F-EDA3-A6C9-8DD6-739625347D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2FCBB68-20D9-A9DC-CCB8-F4554F7F541F}"/>
              </a:ext>
            </a:extLst>
          </p:cNvPr>
          <p:cNvSpPr>
            <a:spLocks noGrp="1"/>
          </p:cNvSpPr>
          <p:nvPr>
            <p:ph type="dt" sz="half" idx="10"/>
          </p:nvPr>
        </p:nvSpPr>
        <p:spPr/>
        <p:txBody>
          <a:bodyPr/>
          <a:lstStyle/>
          <a:p>
            <a:pPr>
              <a:defRPr/>
            </a:pPr>
            <a:fld id="{212DE119-C7A0-4114-A112-A65F9FB63D58}" type="datetimeFigureOut">
              <a:rPr lang="en-GB" smtClean="0"/>
              <a:pPr>
                <a:defRPr/>
              </a:pPr>
              <a:t>26/11/2024</a:t>
            </a:fld>
            <a:endParaRPr lang="en-GB"/>
          </a:p>
        </p:txBody>
      </p:sp>
      <p:sp>
        <p:nvSpPr>
          <p:cNvPr id="6" name="Footer Placeholder 5">
            <a:extLst>
              <a:ext uri="{FF2B5EF4-FFF2-40B4-BE49-F238E27FC236}">
                <a16:creationId xmlns:a16="http://schemas.microsoft.com/office/drawing/2014/main" id="{707D39F6-514E-EC83-08D7-EEFC1F5E73CD}"/>
              </a:ext>
            </a:extLst>
          </p:cNvPr>
          <p:cNvSpPr>
            <a:spLocks noGrp="1"/>
          </p:cNvSpPr>
          <p:nvPr>
            <p:ph type="ftr" sz="quarter" idx="11"/>
          </p:nvPr>
        </p:nvSpPr>
        <p:spPr/>
        <p:txBody>
          <a:bodyPr/>
          <a:lstStyle/>
          <a:p>
            <a:pPr>
              <a:defRPr/>
            </a:pPr>
            <a:endParaRPr lang="en-GB"/>
          </a:p>
        </p:txBody>
      </p:sp>
      <p:sp>
        <p:nvSpPr>
          <p:cNvPr id="7" name="Slide Number Placeholder 6">
            <a:extLst>
              <a:ext uri="{FF2B5EF4-FFF2-40B4-BE49-F238E27FC236}">
                <a16:creationId xmlns:a16="http://schemas.microsoft.com/office/drawing/2014/main" id="{52BBD662-5B99-08F0-21AE-FB77B966D4CE}"/>
              </a:ext>
            </a:extLst>
          </p:cNvPr>
          <p:cNvSpPr>
            <a:spLocks noGrp="1"/>
          </p:cNvSpPr>
          <p:nvPr>
            <p:ph type="sldNum" sz="quarter" idx="12"/>
          </p:nvPr>
        </p:nvSpPr>
        <p:spPr/>
        <p:txBody>
          <a:bodyPr/>
          <a:lstStyle/>
          <a:p>
            <a:pPr>
              <a:defRPr/>
            </a:pPr>
            <a:fld id="{F5EA5C88-CE2A-4FDB-A7BD-9A65DD48A9A5}" type="slidenum">
              <a:rPr lang="en-GB" smtClean="0"/>
              <a:pPr>
                <a:defRPr/>
              </a:pPr>
              <a:t>‹#›</a:t>
            </a:fld>
            <a:endParaRPr lang="en-GB"/>
          </a:p>
        </p:txBody>
      </p:sp>
    </p:spTree>
    <p:extLst>
      <p:ext uri="{BB962C8B-B14F-4D97-AF65-F5344CB8AC3E}">
        <p14:creationId xmlns:p14="http://schemas.microsoft.com/office/powerpoint/2010/main" val="1817851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EA9D06-68A6-51BD-5074-77B483BCEF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2F99F849-4FBA-179C-9FCD-4A5F6BC161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3570D35-3299-1556-444F-3ECFB46EF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a:defRPr/>
            </a:pPr>
            <a:fld id="{526E31F5-1F8F-4ECF-82BD-22E3B47E2386}" type="datetimeFigureOut">
              <a:rPr lang="en-GB" smtClean="0"/>
              <a:pPr>
                <a:defRPr/>
              </a:pPr>
              <a:t>26/11/2024</a:t>
            </a:fld>
            <a:endParaRPr lang="en-GB"/>
          </a:p>
        </p:txBody>
      </p:sp>
      <p:sp>
        <p:nvSpPr>
          <p:cNvPr id="5" name="Footer Placeholder 4">
            <a:extLst>
              <a:ext uri="{FF2B5EF4-FFF2-40B4-BE49-F238E27FC236}">
                <a16:creationId xmlns:a16="http://schemas.microsoft.com/office/drawing/2014/main" id="{58E78B11-DCAF-D0AE-B5DD-ECC55F1332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B1E63699-E0D0-4FD1-3DF6-FE8ACBA81B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a:defRPr/>
            </a:pPr>
            <a:fld id="{341A52CB-5DA4-4BA0-9D13-80AFA5C565E4}" type="slidenum">
              <a:rPr lang="en-GB" smtClean="0"/>
              <a:pPr>
                <a:defRPr/>
              </a:pPr>
              <a:t>‹#›</a:t>
            </a:fld>
            <a:endParaRPr lang="en-GB"/>
          </a:p>
        </p:txBody>
      </p:sp>
    </p:spTree>
    <p:extLst>
      <p:ext uri="{BB962C8B-B14F-4D97-AF65-F5344CB8AC3E}">
        <p14:creationId xmlns:p14="http://schemas.microsoft.com/office/powerpoint/2010/main" val="70528670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7.png"/><Relationship Id="rId3" Type="http://schemas.openxmlformats.org/officeDocument/2006/relationships/image" Target="../media/image15.png"/><Relationship Id="rId7" Type="http://schemas.openxmlformats.org/officeDocument/2006/relationships/image" Target="../media/image20.png"/><Relationship Id="rId12"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hyperlink" Target="https://www.goodfreephotos.com/Free-Stock-Photos/desert-landscape-and-pyramids-at-giza-egypt.jpg.php" TargetMode="External"/><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8.jp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hyperlink" Target="https://wordwall.net/resource/82605005"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35.png"/><Relationship Id="rId2" Type="http://schemas.openxmlformats.org/officeDocument/2006/relationships/image" Target="../media/image31.jp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E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485905-AE6D-97B4-FC2F-69D639ABAEB2}"/>
              </a:ext>
            </a:extLst>
          </p:cNvPr>
          <p:cNvSpPr txBox="1"/>
          <p:nvPr/>
        </p:nvSpPr>
        <p:spPr>
          <a:xfrm>
            <a:off x="10028918" y="135686"/>
            <a:ext cx="2012269" cy="1323439"/>
          </a:xfrm>
          <a:prstGeom prst="rect">
            <a:avLst/>
          </a:prstGeom>
          <a:noFill/>
        </p:spPr>
        <p:txBody>
          <a:bodyPr wrap="square" rtlCol="0">
            <a:spAutoFit/>
          </a:bodyPr>
          <a:lstStyle/>
          <a:p>
            <a:r>
              <a:rPr lang="en-GB" sz="1600" dirty="0"/>
              <a:t>TOPIC: </a:t>
            </a:r>
            <a:r>
              <a:rPr lang="en-GB" sz="1600" b="1" dirty="0"/>
              <a:t>TRAVELING</a:t>
            </a:r>
          </a:p>
          <a:p>
            <a:r>
              <a:rPr lang="en-GB" sz="1600" dirty="0"/>
              <a:t>FOCUS: grammar, Present perfect tense, speaking </a:t>
            </a:r>
          </a:p>
          <a:p>
            <a:r>
              <a:rPr lang="en-GB" sz="1600" dirty="0"/>
              <a:t>Level: B1</a:t>
            </a:r>
          </a:p>
        </p:txBody>
      </p:sp>
      <p:pic>
        <p:nvPicPr>
          <p:cNvPr id="4" name="Picture 3" descr="A person looking at a screen&#10;&#10;Description automatically generated">
            <a:extLst>
              <a:ext uri="{FF2B5EF4-FFF2-40B4-BE49-F238E27FC236}">
                <a16:creationId xmlns:a16="http://schemas.microsoft.com/office/drawing/2014/main" id="{F912D498-12D0-22F6-80EA-091A44720A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73" y="1996966"/>
            <a:ext cx="2852864" cy="1903395"/>
          </a:xfrm>
          <a:prstGeom prst="rect">
            <a:avLst/>
          </a:prstGeom>
        </p:spPr>
      </p:pic>
      <p:pic>
        <p:nvPicPr>
          <p:cNvPr id="6" name="Picture 5" descr="A bridge with towers and lights&#10;&#10;Description automatically generated with medium confidence">
            <a:extLst>
              <a:ext uri="{FF2B5EF4-FFF2-40B4-BE49-F238E27FC236}">
                <a16:creationId xmlns:a16="http://schemas.microsoft.com/office/drawing/2014/main" id="{BC0C3EAE-2EF3-1BE2-A264-19D42135A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4945" y="1996966"/>
            <a:ext cx="2852863" cy="1903395"/>
          </a:xfrm>
          <a:prstGeom prst="rect">
            <a:avLst/>
          </a:prstGeom>
        </p:spPr>
      </p:pic>
      <p:pic>
        <p:nvPicPr>
          <p:cNvPr id="8" name="Picture 7" descr="Eiffel Tower with trees and a cloudy sky&#10;&#10;Description automatically generated">
            <a:extLst>
              <a:ext uri="{FF2B5EF4-FFF2-40B4-BE49-F238E27FC236}">
                <a16:creationId xmlns:a16="http://schemas.microsoft.com/office/drawing/2014/main" id="{400EEED2-25EF-D4FF-7A03-BFD0D1DEBB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8917" y="1996966"/>
            <a:ext cx="2873051" cy="1903396"/>
          </a:xfrm>
          <a:prstGeom prst="rect">
            <a:avLst/>
          </a:prstGeom>
        </p:spPr>
      </p:pic>
      <p:pic>
        <p:nvPicPr>
          <p:cNvPr id="10" name="Picture 9" descr="A person taking a picture of a person&#10;&#10;Description automatically generated">
            <a:extLst>
              <a:ext uri="{FF2B5EF4-FFF2-40B4-BE49-F238E27FC236}">
                <a16:creationId xmlns:a16="http://schemas.microsoft.com/office/drawing/2014/main" id="{82569337-5C25-D040-B0A8-FB4F3863CA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8164" y="1996966"/>
            <a:ext cx="2852863" cy="1903395"/>
          </a:xfrm>
          <a:prstGeom prst="rect">
            <a:avLst/>
          </a:prstGeom>
        </p:spPr>
      </p:pic>
      <p:sp>
        <p:nvSpPr>
          <p:cNvPr id="11" name="TextBox 10">
            <a:extLst>
              <a:ext uri="{FF2B5EF4-FFF2-40B4-BE49-F238E27FC236}">
                <a16:creationId xmlns:a16="http://schemas.microsoft.com/office/drawing/2014/main" id="{60525BEE-49EF-25D4-4C5A-91B7CC28884A}"/>
              </a:ext>
            </a:extLst>
          </p:cNvPr>
          <p:cNvSpPr txBox="1"/>
          <p:nvPr/>
        </p:nvSpPr>
        <p:spPr>
          <a:xfrm>
            <a:off x="1970481" y="444997"/>
            <a:ext cx="6676571" cy="1569660"/>
          </a:xfrm>
          <a:prstGeom prst="rect">
            <a:avLst/>
          </a:prstGeom>
          <a:noFill/>
        </p:spPr>
        <p:txBody>
          <a:bodyPr wrap="none" rtlCol="0">
            <a:spAutoFit/>
          </a:bodyPr>
          <a:lstStyle/>
          <a:p>
            <a:r>
              <a:rPr lang="en-GB" sz="2400" b="1" dirty="0"/>
              <a:t>WARMER:   </a:t>
            </a:r>
            <a:r>
              <a:rPr lang="en-GB" sz="2400" b="1" dirty="0">
                <a:solidFill>
                  <a:schemeClr val="tx2">
                    <a:lumMod val="75000"/>
                    <a:lumOff val="25000"/>
                  </a:schemeClr>
                </a:solidFill>
              </a:rPr>
              <a:t>Describe the images. </a:t>
            </a:r>
          </a:p>
          <a:p>
            <a:r>
              <a:rPr lang="en-GB" sz="2400" b="1" dirty="0">
                <a:solidFill>
                  <a:schemeClr val="tx2">
                    <a:lumMod val="75000"/>
                    <a:lumOff val="25000"/>
                  </a:schemeClr>
                </a:solidFill>
              </a:rPr>
              <a:t> Where are the people? What are they doing? </a:t>
            </a:r>
          </a:p>
          <a:p>
            <a:r>
              <a:rPr lang="en-GB" sz="2400" b="1" dirty="0">
                <a:solidFill>
                  <a:schemeClr val="tx2">
                    <a:lumMod val="75000"/>
                    <a:lumOff val="25000"/>
                  </a:schemeClr>
                </a:solidFill>
              </a:rPr>
              <a:t>Do you have the same or similar experiences?  </a:t>
            </a:r>
          </a:p>
          <a:p>
            <a:endParaRPr lang="en-GB" sz="2400" b="1" dirty="0">
              <a:solidFill>
                <a:schemeClr val="tx2">
                  <a:lumMod val="75000"/>
                  <a:lumOff val="2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EB"/>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EB5CC7-DD3F-AD1C-E53E-F16F8EEBE04D}"/>
              </a:ext>
            </a:extLst>
          </p:cNvPr>
          <p:cNvPicPr>
            <a:picLocks noChangeAspect="1"/>
          </p:cNvPicPr>
          <p:nvPr/>
        </p:nvPicPr>
        <p:blipFill>
          <a:blip r:embed="rId2"/>
          <a:stretch>
            <a:fillRect/>
          </a:stretch>
        </p:blipFill>
        <p:spPr>
          <a:xfrm>
            <a:off x="288799" y="2427890"/>
            <a:ext cx="5667583" cy="2810275"/>
          </a:xfrm>
          <a:prstGeom prst="rect">
            <a:avLst/>
          </a:prstGeom>
        </p:spPr>
      </p:pic>
      <p:pic>
        <p:nvPicPr>
          <p:cNvPr id="3" name="Picture 2">
            <a:extLst>
              <a:ext uri="{FF2B5EF4-FFF2-40B4-BE49-F238E27FC236}">
                <a16:creationId xmlns:a16="http://schemas.microsoft.com/office/drawing/2014/main" id="{CD61D6CA-DDEB-E27E-17E5-42EF1ACEDA00}"/>
              </a:ext>
            </a:extLst>
          </p:cNvPr>
          <p:cNvPicPr>
            <a:picLocks noChangeAspect="1"/>
          </p:cNvPicPr>
          <p:nvPr/>
        </p:nvPicPr>
        <p:blipFill>
          <a:blip r:embed="rId3"/>
          <a:stretch>
            <a:fillRect/>
          </a:stretch>
        </p:blipFill>
        <p:spPr>
          <a:xfrm>
            <a:off x="5956382" y="2427890"/>
            <a:ext cx="5832201" cy="2810275"/>
          </a:xfrm>
          <a:prstGeom prst="rect">
            <a:avLst/>
          </a:prstGeom>
        </p:spPr>
      </p:pic>
      <p:sp>
        <p:nvSpPr>
          <p:cNvPr id="4" name="TextBox 3">
            <a:extLst>
              <a:ext uri="{FF2B5EF4-FFF2-40B4-BE49-F238E27FC236}">
                <a16:creationId xmlns:a16="http://schemas.microsoft.com/office/drawing/2014/main" id="{B0C28F68-D71E-AB6B-72F0-BC8399891CA9}"/>
              </a:ext>
            </a:extLst>
          </p:cNvPr>
          <p:cNvSpPr txBox="1"/>
          <p:nvPr/>
        </p:nvSpPr>
        <p:spPr>
          <a:xfrm>
            <a:off x="1534511" y="294629"/>
            <a:ext cx="10024476" cy="461665"/>
          </a:xfrm>
          <a:prstGeom prst="rect">
            <a:avLst/>
          </a:prstGeom>
          <a:noFill/>
        </p:spPr>
        <p:txBody>
          <a:bodyPr wrap="none" rtlCol="0">
            <a:spAutoFit/>
          </a:bodyPr>
          <a:lstStyle/>
          <a:p>
            <a:r>
              <a:rPr lang="en-GB" sz="2400" b="1" dirty="0"/>
              <a:t>Put the verbs below in the correct category and make a past participle. </a:t>
            </a:r>
          </a:p>
        </p:txBody>
      </p:sp>
      <p:sp>
        <p:nvSpPr>
          <p:cNvPr id="5" name="TextBox 4">
            <a:extLst>
              <a:ext uri="{FF2B5EF4-FFF2-40B4-BE49-F238E27FC236}">
                <a16:creationId xmlns:a16="http://schemas.microsoft.com/office/drawing/2014/main" id="{7F180582-0C68-44D0-E3DF-560632351062}"/>
              </a:ext>
            </a:extLst>
          </p:cNvPr>
          <p:cNvSpPr txBox="1"/>
          <p:nvPr/>
        </p:nvSpPr>
        <p:spPr>
          <a:xfrm>
            <a:off x="2119668" y="871908"/>
            <a:ext cx="8099807" cy="1477328"/>
          </a:xfrm>
          <a:prstGeom prst="rect">
            <a:avLst/>
          </a:prstGeom>
          <a:noFill/>
        </p:spPr>
        <p:txBody>
          <a:bodyPr wrap="square" rtlCol="0">
            <a:spAutoFit/>
          </a:bodyPr>
          <a:lstStyle/>
          <a:p>
            <a:r>
              <a:rPr lang="en-GB" b="1" dirty="0"/>
              <a:t>TRAVEL, VISIT, GO, SEE, TAKE, BOOK, PLAN, CLIMB, CHECK IN, SWIM, GET, LOSE, EAT, FLY, CLIMB, CHECK IN, SWIM, GET, LOSE, EAT, FLY </a:t>
            </a:r>
          </a:p>
          <a:p>
            <a:endParaRPr lang="en-GB" b="1" dirty="0"/>
          </a:p>
          <a:p>
            <a:endParaRPr lang="en-GB" b="1" dirty="0">
              <a:solidFill>
                <a:srgbClr val="0070C0"/>
              </a:solidFill>
            </a:endParaRPr>
          </a:p>
          <a:p>
            <a:r>
              <a:rPr lang="en-GB" b="1" dirty="0">
                <a:solidFill>
                  <a:srgbClr val="0070C0"/>
                </a:solidFill>
              </a:rPr>
              <a:t>CORRECT RESPONSES: </a:t>
            </a:r>
          </a:p>
        </p:txBody>
      </p:sp>
    </p:spTree>
    <p:extLst>
      <p:ext uri="{BB962C8B-B14F-4D97-AF65-F5344CB8AC3E}">
        <p14:creationId xmlns:p14="http://schemas.microsoft.com/office/powerpoint/2010/main" val="2799768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E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A12E45-FEC4-F499-53B2-A7300EE9D45B}"/>
              </a:ext>
            </a:extLst>
          </p:cNvPr>
          <p:cNvPicPr>
            <a:picLocks noChangeAspect="1"/>
          </p:cNvPicPr>
          <p:nvPr/>
        </p:nvPicPr>
        <p:blipFill>
          <a:blip r:embed="rId2"/>
          <a:stretch>
            <a:fillRect/>
          </a:stretch>
        </p:blipFill>
        <p:spPr>
          <a:xfrm>
            <a:off x="4723056" y="3868920"/>
            <a:ext cx="1464626" cy="1639558"/>
          </a:xfrm>
          <a:prstGeom prst="rect">
            <a:avLst/>
          </a:prstGeom>
        </p:spPr>
      </p:pic>
      <p:pic>
        <p:nvPicPr>
          <p:cNvPr id="6" name="Picture 5">
            <a:extLst>
              <a:ext uri="{FF2B5EF4-FFF2-40B4-BE49-F238E27FC236}">
                <a16:creationId xmlns:a16="http://schemas.microsoft.com/office/drawing/2014/main" id="{3E26A4DB-49F2-90D9-FE8D-BA534D52E491}"/>
              </a:ext>
            </a:extLst>
          </p:cNvPr>
          <p:cNvPicPr>
            <a:picLocks noChangeAspect="1"/>
          </p:cNvPicPr>
          <p:nvPr/>
        </p:nvPicPr>
        <p:blipFill>
          <a:blip r:embed="rId3"/>
          <a:stretch>
            <a:fillRect/>
          </a:stretch>
        </p:blipFill>
        <p:spPr>
          <a:xfrm>
            <a:off x="6225674" y="1905769"/>
            <a:ext cx="1579081" cy="1639558"/>
          </a:xfrm>
          <a:prstGeom prst="rect">
            <a:avLst/>
          </a:prstGeom>
        </p:spPr>
      </p:pic>
      <p:pic>
        <p:nvPicPr>
          <p:cNvPr id="8" name="Picture 7">
            <a:extLst>
              <a:ext uri="{FF2B5EF4-FFF2-40B4-BE49-F238E27FC236}">
                <a16:creationId xmlns:a16="http://schemas.microsoft.com/office/drawing/2014/main" id="{8F2BD4F6-FD67-A1E7-35AC-3E55F5A16927}"/>
              </a:ext>
            </a:extLst>
          </p:cNvPr>
          <p:cNvPicPr>
            <a:picLocks noChangeAspect="1"/>
          </p:cNvPicPr>
          <p:nvPr/>
        </p:nvPicPr>
        <p:blipFill>
          <a:blip r:embed="rId4"/>
          <a:stretch>
            <a:fillRect/>
          </a:stretch>
        </p:blipFill>
        <p:spPr>
          <a:xfrm>
            <a:off x="6350221" y="3917066"/>
            <a:ext cx="1636901" cy="1543265"/>
          </a:xfrm>
          <a:prstGeom prst="rect">
            <a:avLst/>
          </a:prstGeom>
        </p:spPr>
      </p:pic>
      <p:pic>
        <p:nvPicPr>
          <p:cNvPr id="10" name="Picture 9">
            <a:extLst>
              <a:ext uri="{FF2B5EF4-FFF2-40B4-BE49-F238E27FC236}">
                <a16:creationId xmlns:a16="http://schemas.microsoft.com/office/drawing/2014/main" id="{DFE1399A-2822-80C0-90C5-AC53CD39858B}"/>
              </a:ext>
            </a:extLst>
          </p:cNvPr>
          <p:cNvPicPr>
            <a:picLocks noChangeAspect="1"/>
          </p:cNvPicPr>
          <p:nvPr/>
        </p:nvPicPr>
        <p:blipFill>
          <a:blip r:embed="rId5"/>
          <a:stretch>
            <a:fillRect/>
          </a:stretch>
        </p:blipFill>
        <p:spPr>
          <a:xfrm>
            <a:off x="7955626" y="1905375"/>
            <a:ext cx="1935579" cy="1805965"/>
          </a:xfrm>
          <a:prstGeom prst="rect">
            <a:avLst/>
          </a:prstGeom>
        </p:spPr>
      </p:pic>
      <p:pic>
        <p:nvPicPr>
          <p:cNvPr id="12" name="Picture 11">
            <a:extLst>
              <a:ext uri="{FF2B5EF4-FFF2-40B4-BE49-F238E27FC236}">
                <a16:creationId xmlns:a16="http://schemas.microsoft.com/office/drawing/2014/main" id="{35F96B92-3C03-8792-7DD2-E38876CF0106}"/>
              </a:ext>
            </a:extLst>
          </p:cNvPr>
          <p:cNvPicPr>
            <a:picLocks noChangeAspect="1"/>
          </p:cNvPicPr>
          <p:nvPr/>
        </p:nvPicPr>
        <p:blipFill>
          <a:blip r:embed="rId6"/>
          <a:stretch>
            <a:fillRect/>
          </a:stretch>
        </p:blipFill>
        <p:spPr>
          <a:xfrm>
            <a:off x="3367644" y="3836455"/>
            <a:ext cx="1240542" cy="1575525"/>
          </a:xfrm>
          <a:prstGeom prst="rect">
            <a:avLst/>
          </a:prstGeom>
        </p:spPr>
      </p:pic>
      <p:pic>
        <p:nvPicPr>
          <p:cNvPr id="14" name="Picture 13">
            <a:extLst>
              <a:ext uri="{FF2B5EF4-FFF2-40B4-BE49-F238E27FC236}">
                <a16:creationId xmlns:a16="http://schemas.microsoft.com/office/drawing/2014/main" id="{30929C41-E4B0-F16E-616B-9AE3AB95306B}"/>
              </a:ext>
            </a:extLst>
          </p:cNvPr>
          <p:cNvPicPr>
            <a:picLocks noChangeAspect="1"/>
          </p:cNvPicPr>
          <p:nvPr/>
        </p:nvPicPr>
        <p:blipFill>
          <a:blip r:embed="rId7"/>
          <a:stretch>
            <a:fillRect/>
          </a:stretch>
        </p:blipFill>
        <p:spPr>
          <a:xfrm>
            <a:off x="1701301" y="3777397"/>
            <a:ext cx="1533948" cy="1822604"/>
          </a:xfrm>
          <a:prstGeom prst="rect">
            <a:avLst/>
          </a:prstGeom>
        </p:spPr>
      </p:pic>
      <p:pic>
        <p:nvPicPr>
          <p:cNvPr id="16" name="Picture 15">
            <a:extLst>
              <a:ext uri="{FF2B5EF4-FFF2-40B4-BE49-F238E27FC236}">
                <a16:creationId xmlns:a16="http://schemas.microsoft.com/office/drawing/2014/main" id="{A87F1397-DDC2-70E4-D570-16F2E834C6D3}"/>
              </a:ext>
            </a:extLst>
          </p:cNvPr>
          <p:cNvPicPr>
            <a:picLocks noChangeAspect="1"/>
          </p:cNvPicPr>
          <p:nvPr/>
        </p:nvPicPr>
        <p:blipFill>
          <a:blip r:embed="rId8"/>
          <a:stretch>
            <a:fillRect/>
          </a:stretch>
        </p:blipFill>
        <p:spPr>
          <a:xfrm>
            <a:off x="202382" y="1778909"/>
            <a:ext cx="1412398" cy="1851443"/>
          </a:xfrm>
          <a:prstGeom prst="rect">
            <a:avLst/>
          </a:prstGeom>
        </p:spPr>
      </p:pic>
      <p:pic>
        <p:nvPicPr>
          <p:cNvPr id="18" name="Picture 17">
            <a:extLst>
              <a:ext uri="{FF2B5EF4-FFF2-40B4-BE49-F238E27FC236}">
                <a16:creationId xmlns:a16="http://schemas.microsoft.com/office/drawing/2014/main" id="{78C7F0C7-D2E1-EE12-2EB5-EA943D28D78C}"/>
              </a:ext>
            </a:extLst>
          </p:cNvPr>
          <p:cNvPicPr>
            <a:picLocks noChangeAspect="1"/>
          </p:cNvPicPr>
          <p:nvPr/>
        </p:nvPicPr>
        <p:blipFill>
          <a:blip r:embed="rId9"/>
          <a:stretch>
            <a:fillRect/>
          </a:stretch>
        </p:blipFill>
        <p:spPr>
          <a:xfrm>
            <a:off x="1709306" y="1778908"/>
            <a:ext cx="1535909" cy="1851443"/>
          </a:xfrm>
          <a:prstGeom prst="rect">
            <a:avLst/>
          </a:prstGeom>
        </p:spPr>
      </p:pic>
      <p:pic>
        <p:nvPicPr>
          <p:cNvPr id="20" name="Picture 19">
            <a:extLst>
              <a:ext uri="{FF2B5EF4-FFF2-40B4-BE49-F238E27FC236}">
                <a16:creationId xmlns:a16="http://schemas.microsoft.com/office/drawing/2014/main" id="{BE3039ED-18B8-62EF-918B-FE9282D2FC22}"/>
              </a:ext>
            </a:extLst>
          </p:cNvPr>
          <p:cNvPicPr>
            <a:picLocks noChangeAspect="1"/>
          </p:cNvPicPr>
          <p:nvPr/>
        </p:nvPicPr>
        <p:blipFill>
          <a:blip r:embed="rId10"/>
          <a:stretch>
            <a:fillRect/>
          </a:stretch>
        </p:blipFill>
        <p:spPr>
          <a:xfrm>
            <a:off x="3339741" y="1799826"/>
            <a:ext cx="1345324" cy="1851443"/>
          </a:xfrm>
          <a:prstGeom prst="rect">
            <a:avLst/>
          </a:prstGeom>
        </p:spPr>
      </p:pic>
      <p:pic>
        <p:nvPicPr>
          <p:cNvPr id="22" name="Picture 21">
            <a:extLst>
              <a:ext uri="{FF2B5EF4-FFF2-40B4-BE49-F238E27FC236}">
                <a16:creationId xmlns:a16="http://schemas.microsoft.com/office/drawing/2014/main" id="{23B058A4-1E88-7A73-774C-CA03999DD655}"/>
              </a:ext>
            </a:extLst>
          </p:cNvPr>
          <p:cNvPicPr>
            <a:picLocks noChangeAspect="1"/>
          </p:cNvPicPr>
          <p:nvPr/>
        </p:nvPicPr>
        <p:blipFill>
          <a:blip r:embed="rId11"/>
          <a:stretch>
            <a:fillRect/>
          </a:stretch>
        </p:blipFill>
        <p:spPr>
          <a:xfrm>
            <a:off x="4814739" y="1839316"/>
            <a:ext cx="1281261" cy="1938081"/>
          </a:xfrm>
          <a:prstGeom prst="rect">
            <a:avLst/>
          </a:prstGeom>
        </p:spPr>
      </p:pic>
      <p:pic>
        <p:nvPicPr>
          <p:cNvPr id="24" name="Picture 23">
            <a:extLst>
              <a:ext uri="{FF2B5EF4-FFF2-40B4-BE49-F238E27FC236}">
                <a16:creationId xmlns:a16="http://schemas.microsoft.com/office/drawing/2014/main" id="{2BD2190B-9FF4-2F00-30BD-34E9A4D9022E}"/>
              </a:ext>
            </a:extLst>
          </p:cNvPr>
          <p:cNvPicPr>
            <a:picLocks noChangeAspect="1"/>
          </p:cNvPicPr>
          <p:nvPr/>
        </p:nvPicPr>
        <p:blipFill>
          <a:blip r:embed="rId12"/>
          <a:stretch>
            <a:fillRect/>
          </a:stretch>
        </p:blipFill>
        <p:spPr>
          <a:xfrm>
            <a:off x="268587" y="3777397"/>
            <a:ext cx="1303040" cy="1575525"/>
          </a:xfrm>
          <a:prstGeom prst="rect">
            <a:avLst/>
          </a:prstGeom>
        </p:spPr>
      </p:pic>
      <p:pic>
        <p:nvPicPr>
          <p:cNvPr id="26" name="Picture 25">
            <a:extLst>
              <a:ext uri="{FF2B5EF4-FFF2-40B4-BE49-F238E27FC236}">
                <a16:creationId xmlns:a16="http://schemas.microsoft.com/office/drawing/2014/main" id="{652F77D5-84E3-8F72-DAEE-8EFFDB8828F0}"/>
              </a:ext>
            </a:extLst>
          </p:cNvPr>
          <p:cNvPicPr>
            <a:picLocks noChangeAspect="1"/>
          </p:cNvPicPr>
          <p:nvPr/>
        </p:nvPicPr>
        <p:blipFill>
          <a:blip r:embed="rId13"/>
          <a:stretch>
            <a:fillRect/>
          </a:stretch>
        </p:blipFill>
        <p:spPr>
          <a:xfrm>
            <a:off x="9986331" y="4060503"/>
            <a:ext cx="2012766" cy="1778539"/>
          </a:xfrm>
          <a:prstGeom prst="rect">
            <a:avLst/>
          </a:prstGeom>
        </p:spPr>
      </p:pic>
      <p:pic>
        <p:nvPicPr>
          <p:cNvPr id="28" name="Picture 27">
            <a:extLst>
              <a:ext uri="{FF2B5EF4-FFF2-40B4-BE49-F238E27FC236}">
                <a16:creationId xmlns:a16="http://schemas.microsoft.com/office/drawing/2014/main" id="{9793DA65-8CB0-C24D-101F-5E5DFF67EF8C}"/>
              </a:ext>
            </a:extLst>
          </p:cNvPr>
          <p:cNvPicPr>
            <a:picLocks noChangeAspect="1"/>
          </p:cNvPicPr>
          <p:nvPr/>
        </p:nvPicPr>
        <p:blipFill>
          <a:blip r:embed="rId14"/>
          <a:stretch>
            <a:fillRect/>
          </a:stretch>
        </p:blipFill>
        <p:spPr>
          <a:xfrm>
            <a:off x="8168625" y="3868920"/>
            <a:ext cx="1636203" cy="1970122"/>
          </a:xfrm>
          <a:prstGeom prst="rect">
            <a:avLst/>
          </a:prstGeom>
        </p:spPr>
      </p:pic>
      <p:pic>
        <p:nvPicPr>
          <p:cNvPr id="30" name="Picture 29">
            <a:extLst>
              <a:ext uri="{FF2B5EF4-FFF2-40B4-BE49-F238E27FC236}">
                <a16:creationId xmlns:a16="http://schemas.microsoft.com/office/drawing/2014/main" id="{BDECB1B7-FEE8-39AF-D6FD-79EF4B691929}"/>
              </a:ext>
            </a:extLst>
          </p:cNvPr>
          <p:cNvPicPr>
            <a:picLocks noChangeAspect="1"/>
          </p:cNvPicPr>
          <p:nvPr/>
        </p:nvPicPr>
        <p:blipFill>
          <a:blip r:embed="rId15"/>
          <a:stretch>
            <a:fillRect/>
          </a:stretch>
        </p:blipFill>
        <p:spPr>
          <a:xfrm>
            <a:off x="10042076" y="1905375"/>
            <a:ext cx="1848778" cy="2117872"/>
          </a:xfrm>
          <a:prstGeom prst="rect">
            <a:avLst/>
          </a:prstGeom>
        </p:spPr>
      </p:pic>
      <p:sp>
        <p:nvSpPr>
          <p:cNvPr id="31" name="TextBox 30">
            <a:extLst>
              <a:ext uri="{FF2B5EF4-FFF2-40B4-BE49-F238E27FC236}">
                <a16:creationId xmlns:a16="http://schemas.microsoft.com/office/drawing/2014/main" id="{44647332-5051-FA57-D3E6-DD0029F77373}"/>
              </a:ext>
            </a:extLst>
          </p:cNvPr>
          <p:cNvSpPr txBox="1"/>
          <p:nvPr/>
        </p:nvSpPr>
        <p:spPr>
          <a:xfrm>
            <a:off x="2432039" y="428453"/>
            <a:ext cx="7587270" cy="954107"/>
          </a:xfrm>
          <a:prstGeom prst="rect">
            <a:avLst/>
          </a:prstGeom>
          <a:noFill/>
        </p:spPr>
        <p:txBody>
          <a:bodyPr wrap="none" rtlCol="0">
            <a:spAutoFit/>
          </a:bodyPr>
          <a:lstStyle/>
          <a:p>
            <a:r>
              <a:rPr lang="en-GB" sz="2800" b="1" dirty="0"/>
              <a:t>Change the verbs below into a past participle </a:t>
            </a:r>
          </a:p>
          <a:p>
            <a:r>
              <a:rPr lang="en-GB" sz="2800" b="1" dirty="0"/>
              <a:t>and answer your teacher’s questions.</a:t>
            </a:r>
          </a:p>
        </p:txBody>
      </p:sp>
    </p:spTree>
    <p:extLst>
      <p:ext uri="{BB962C8B-B14F-4D97-AF65-F5344CB8AC3E}">
        <p14:creationId xmlns:p14="http://schemas.microsoft.com/office/powerpoint/2010/main" val="63377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E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A12E45-FEC4-F499-53B2-A7300EE9D45B}"/>
              </a:ext>
            </a:extLst>
          </p:cNvPr>
          <p:cNvPicPr>
            <a:picLocks noChangeAspect="1"/>
          </p:cNvPicPr>
          <p:nvPr/>
        </p:nvPicPr>
        <p:blipFill>
          <a:blip r:embed="rId2"/>
          <a:stretch>
            <a:fillRect/>
          </a:stretch>
        </p:blipFill>
        <p:spPr>
          <a:xfrm>
            <a:off x="1778898" y="2367820"/>
            <a:ext cx="488506" cy="546852"/>
          </a:xfrm>
          <a:prstGeom prst="rect">
            <a:avLst/>
          </a:prstGeom>
        </p:spPr>
      </p:pic>
      <p:pic>
        <p:nvPicPr>
          <p:cNvPr id="6" name="Picture 5">
            <a:extLst>
              <a:ext uri="{FF2B5EF4-FFF2-40B4-BE49-F238E27FC236}">
                <a16:creationId xmlns:a16="http://schemas.microsoft.com/office/drawing/2014/main" id="{3E26A4DB-49F2-90D9-FE8D-BA534D52E491}"/>
              </a:ext>
            </a:extLst>
          </p:cNvPr>
          <p:cNvPicPr>
            <a:picLocks noChangeAspect="1"/>
          </p:cNvPicPr>
          <p:nvPr/>
        </p:nvPicPr>
        <p:blipFill>
          <a:blip r:embed="rId3"/>
          <a:stretch>
            <a:fillRect/>
          </a:stretch>
        </p:blipFill>
        <p:spPr>
          <a:xfrm>
            <a:off x="1887643" y="4585502"/>
            <a:ext cx="468096" cy="486024"/>
          </a:xfrm>
          <a:prstGeom prst="rect">
            <a:avLst/>
          </a:prstGeom>
        </p:spPr>
      </p:pic>
      <p:pic>
        <p:nvPicPr>
          <p:cNvPr id="10" name="Picture 9">
            <a:extLst>
              <a:ext uri="{FF2B5EF4-FFF2-40B4-BE49-F238E27FC236}">
                <a16:creationId xmlns:a16="http://schemas.microsoft.com/office/drawing/2014/main" id="{DFE1399A-2822-80C0-90C5-AC53CD39858B}"/>
              </a:ext>
            </a:extLst>
          </p:cNvPr>
          <p:cNvPicPr>
            <a:picLocks noChangeAspect="1"/>
          </p:cNvPicPr>
          <p:nvPr/>
        </p:nvPicPr>
        <p:blipFill>
          <a:blip r:embed="rId4"/>
          <a:stretch>
            <a:fillRect/>
          </a:stretch>
        </p:blipFill>
        <p:spPr>
          <a:xfrm>
            <a:off x="8141856" y="5071526"/>
            <a:ext cx="469476" cy="438038"/>
          </a:xfrm>
          <a:prstGeom prst="rect">
            <a:avLst/>
          </a:prstGeom>
        </p:spPr>
      </p:pic>
      <p:pic>
        <p:nvPicPr>
          <p:cNvPr id="12" name="Picture 11">
            <a:extLst>
              <a:ext uri="{FF2B5EF4-FFF2-40B4-BE49-F238E27FC236}">
                <a16:creationId xmlns:a16="http://schemas.microsoft.com/office/drawing/2014/main" id="{35F96B92-3C03-8792-7DD2-E38876CF0106}"/>
              </a:ext>
            </a:extLst>
          </p:cNvPr>
          <p:cNvPicPr>
            <a:picLocks noChangeAspect="1"/>
          </p:cNvPicPr>
          <p:nvPr/>
        </p:nvPicPr>
        <p:blipFill>
          <a:blip r:embed="rId5"/>
          <a:stretch>
            <a:fillRect/>
          </a:stretch>
        </p:blipFill>
        <p:spPr>
          <a:xfrm>
            <a:off x="8790148" y="3899899"/>
            <a:ext cx="431102" cy="547511"/>
          </a:xfrm>
          <a:prstGeom prst="rect">
            <a:avLst/>
          </a:prstGeom>
        </p:spPr>
      </p:pic>
      <p:pic>
        <p:nvPicPr>
          <p:cNvPr id="14" name="Picture 13">
            <a:extLst>
              <a:ext uri="{FF2B5EF4-FFF2-40B4-BE49-F238E27FC236}">
                <a16:creationId xmlns:a16="http://schemas.microsoft.com/office/drawing/2014/main" id="{30929C41-E4B0-F16E-616B-9AE3AB95306B}"/>
              </a:ext>
            </a:extLst>
          </p:cNvPr>
          <p:cNvPicPr>
            <a:picLocks noChangeAspect="1"/>
          </p:cNvPicPr>
          <p:nvPr/>
        </p:nvPicPr>
        <p:blipFill>
          <a:blip r:embed="rId6"/>
          <a:stretch>
            <a:fillRect/>
          </a:stretch>
        </p:blipFill>
        <p:spPr>
          <a:xfrm>
            <a:off x="1339564" y="2367820"/>
            <a:ext cx="439334" cy="522008"/>
          </a:xfrm>
          <a:prstGeom prst="rect">
            <a:avLst/>
          </a:prstGeom>
        </p:spPr>
      </p:pic>
      <p:pic>
        <p:nvPicPr>
          <p:cNvPr id="16" name="Picture 15">
            <a:extLst>
              <a:ext uri="{FF2B5EF4-FFF2-40B4-BE49-F238E27FC236}">
                <a16:creationId xmlns:a16="http://schemas.microsoft.com/office/drawing/2014/main" id="{A87F1397-DDC2-70E4-D570-16F2E834C6D3}"/>
              </a:ext>
            </a:extLst>
          </p:cNvPr>
          <p:cNvPicPr>
            <a:picLocks noChangeAspect="1"/>
          </p:cNvPicPr>
          <p:nvPr/>
        </p:nvPicPr>
        <p:blipFill>
          <a:blip r:embed="rId7"/>
          <a:stretch>
            <a:fillRect/>
          </a:stretch>
        </p:blipFill>
        <p:spPr>
          <a:xfrm>
            <a:off x="8504027" y="696990"/>
            <a:ext cx="432551" cy="567010"/>
          </a:xfrm>
          <a:prstGeom prst="rect">
            <a:avLst/>
          </a:prstGeom>
        </p:spPr>
      </p:pic>
      <p:pic>
        <p:nvPicPr>
          <p:cNvPr id="18" name="Picture 17">
            <a:extLst>
              <a:ext uri="{FF2B5EF4-FFF2-40B4-BE49-F238E27FC236}">
                <a16:creationId xmlns:a16="http://schemas.microsoft.com/office/drawing/2014/main" id="{78C7F0C7-D2E1-EE12-2EB5-EA943D28D78C}"/>
              </a:ext>
            </a:extLst>
          </p:cNvPr>
          <p:cNvPicPr>
            <a:picLocks noChangeAspect="1"/>
          </p:cNvPicPr>
          <p:nvPr/>
        </p:nvPicPr>
        <p:blipFill>
          <a:blip r:embed="rId8"/>
          <a:stretch>
            <a:fillRect/>
          </a:stretch>
        </p:blipFill>
        <p:spPr>
          <a:xfrm>
            <a:off x="1894653" y="1322040"/>
            <a:ext cx="425278" cy="512646"/>
          </a:xfrm>
          <a:prstGeom prst="rect">
            <a:avLst/>
          </a:prstGeom>
        </p:spPr>
      </p:pic>
      <p:pic>
        <p:nvPicPr>
          <p:cNvPr id="20" name="Picture 19">
            <a:extLst>
              <a:ext uri="{FF2B5EF4-FFF2-40B4-BE49-F238E27FC236}">
                <a16:creationId xmlns:a16="http://schemas.microsoft.com/office/drawing/2014/main" id="{BE3039ED-18B8-62EF-918B-FE9282D2FC22}"/>
              </a:ext>
            </a:extLst>
          </p:cNvPr>
          <p:cNvPicPr>
            <a:picLocks noChangeAspect="1"/>
          </p:cNvPicPr>
          <p:nvPr/>
        </p:nvPicPr>
        <p:blipFill>
          <a:blip r:embed="rId9"/>
          <a:stretch>
            <a:fillRect/>
          </a:stretch>
        </p:blipFill>
        <p:spPr>
          <a:xfrm>
            <a:off x="1778898" y="3454117"/>
            <a:ext cx="411053" cy="565694"/>
          </a:xfrm>
          <a:prstGeom prst="rect">
            <a:avLst/>
          </a:prstGeom>
        </p:spPr>
      </p:pic>
      <p:pic>
        <p:nvPicPr>
          <p:cNvPr id="22" name="Picture 21">
            <a:extLst>
              <a:ext uri="{FF2B5EF4-FFF2-40B4-BE49-F238E27FC236}">
                <a16:creationId xmlns:a16="http://schemas.microsoft.com/office/drawing/2014/main" id="{23B058A4-1E88-7A73-774C-CA03999DD655}"/>
              </a:ext>
            </a:extLst>
          </p:cNvPr>
          <p:cNvPicPr>
            <a:picLocks noChangeAspect="1"/>
          </p:cNvPicPr>
          <p:nvPr/>
        </p:nvPicPr>
        <p:blipFill>
          <a:blip r:embed="rId10"/>
          <a:stretch>
            <a:fillRect/>
          </a:stretch>
        </p:blipFill>
        <p:spPr>
          <a:xfrm>
            <a:off x="7980466" y="6052314"/>
            <a:ext cx="396128" cy="599197"/>
          </a:xfrm>
          <a:prstGeom prst="rect">
            <a:avLst/>
          </a:prstGeom>
        </p:spPr>
      </p:pic>
      <p:pic>
        <p:nvPicPr>
          <p:cNvPr id="24" name="Picture 23">
            <a:extLst>
              <a:ext uri="{FF2B5EF4-FFF2-40B4-BE49-F238E27FC236}">
                <a16:creationId xmlns:a16="http://schemas.microsoft.com/office/drawing/2014/main" id="{2BD2190B-9FF4-2F00-30BD-34E9A4D9022E}"/>
              </a:ext>
            </a:extLst>
          </p:cNvPr>
          <p:cNvPicPr>
            <a:picLocks noChangeAspect="1"/>
          </p:cNvPicPr>
          <p:nvPr/>
        </p:nvPicPr>
        <p:blipFill>
          <a:blip r:embed="rId11"/>
          <a:stretch>
            <a:fillRect/>
          </a:stretch>
        </p:blipFill>
        <p:spPr>
          <a:xfrm>
            <a:off x="7000949" y="1780116"/>
            <a:ext cx="418645" cy="506190"/>
          </a:xfrm>
          <a:prstGeom prst="rect">
            <a:avLst/>
          </a:prstGeom>
        </p:spPr>
      </p:pic>
      <p:pic>
        <p:nvPicPr>
          <p:cNvPr id="28" name="Picture 27">
            <a:extLst>
              <a:ext uri="{FF2B5EF4-FFF2-40B4-BE49-F238E27FC236}">
                <a16:creationId xmlns:a16="http://schemas.microsoft.com/office/drawing/2014/main" id="{9793DA65-8CB0-C24D-101F-5E5DFF67EF8C}"/>
              </a:ext>
            </a:extLst>
          </p:cNvPr>
          <p:cNvPicPr>
            <a:picLocks noChangeAspect="1"/>
          </p:cNvPicPr>
          <p:nvPr/>
        </p:nvPicPr>
        <p:blipFill>
          <a:blip r:embed="rId12"/>
          <a:stretch>
            <a:fillRect/>
          </a:stretch>
        </p:blipFill>
        <p:spPr>
          <a:xfrm>
            <a:off x="1820488" y="5637214"/>
            <a:ext cx="446916" cy="538123"/>
          </a:xfrm>
          <a:prstGeom prst="rect">
            <a:avLst/>
          </a:prstGeom>
        </p:spPr>
      </p:pic>
      <p:pic>
        <p:nvPicPr>
          <p:cNvPr id="30" name="Picture 29">
            <a:extLst>
              <a:ext uri="{FF2B5EF4-FFF2-40B4-BE49-F238E27FC236}">
                <a16:creationId xmlns:a16="http://schemas.microsoft.com/office/drawing/2014/main" id="{BDECB1B7-FEE8-39AF-D6FD-79EF4B691929}"/>
              </a:ext>
            </a:extLst>
          </p:cNvPr>
          <p:cNvPicPr>
            <a:picLocks noChangeAspect="1"/>
          </p:cNvPicPr>
          <p:nvPr/>
        </p:nvPicPr>
        <p:blipFill>
          <a:blip r:embed="rId13"/>
          <a:stretch>
            <a:fillRect/>
          </a:stretch>
        </p:blipFill>
        <p:spPr>
          <a:xfrm>
            <a:off x="7318094" y="2889828"/>
            <a:ext cx="439333" cy="503279"/>
          </a:xfrm>
          <a:prstGeom prst="rect">
            <a:avLst/>
          </a:prstGeom>
        </p:spPr>
      </p:pic>
      <p:sp>
        <p:nvSpPr>
          <p:cNvPr id="31" name="TextBox 30">
            <a:extLst>
              <a:ext uri="{FF2B5EF4-FFF2-40B4-BE49-F238E27FC236}">
                <a16:creationId xmlns:a16="http://schemas.microsoft.com/office/drawing/2014/main" id="{44647332-5051-FA57-D3E6-DD0029F77373}"/>
              </a:ext>
            </a:extLst>
          </p:cNvPr>
          <p:cNvSpPr txBox="1"/>
          <p:nvPr/>
        </p:nvSpPr>
        <p:spPr>
          <a:xfrm>
            <a:off x="1474259" y="126152"/>
            <a:ext cx="10485770" cy="646331"/>
          </a:xfrm>
          <a:prstGeom prst="rect">
            <a:avLst/>
          </a:prstGeom>
          <a:noFill/>
        </p:spPr>
        <p:txBody>
          <a:bodyPr wrap="square" rtlCol="0">
            <a:spAutoFit/>
          </a:bodyPr>
          <a:lstStyle/>
          <a:p>
            <a:r>
              <a:rPr lang="en-GB" b="1" dirty="0"/>
              <a:t>Change the verbs (please see images below) into a past participle and answer the questions.</a:t>
            </a:r>
          </a:p>
          <a:p>
            <a:r>
              <a:rPr lang="en-GB" b="1" dirty="0"/>
              <a:t>What other verbs could you use instead? </a:t>
            </a:r>
          </a:p>
        </p:txBody>
      </p:sp>
      <p:sp>
        <p:nvSpPr>
          <p:cNvPr id="2" name="TextBox 1">
            <a:extLst>
              <a:ext uri="{FF2B5EF4-FFF2-40B4-BE49-F238E27FC236}">
                <a16:creationId xmlns:a16="http://schemas.microsoft.com/office/drawing/2014/main" id="{0192D218-D692-5B66-98A8-9B665DA7CF24}"/>
              </a:ext>
            </a:extLst>
          </p:cNvPr>
          <p:cNvSpPr txBox="1"/>
          <p:nvPr/>
        </p:nvSpPr>
        <p:spPr>
          <a:xfrm>
            <a:off x="2489679" y="805686"/>
            <a:ext cx="8256543" cy="5909310"/>
          </a:xfrm>
          <a:prstGeom prst="rect">
            <a:avLst/>
          </a:prstGeom>
          <a:noFill/>
        </p:spPr>
        <p:txBody>
          <a:bodyPr wrap="square" rtlCol="0">
            <a:spAutoFit/>
          </a:bodyPr>
          <a:lstStyle/>
          <a:p>
            <a:r>
              <a:rPr lang="en-GB" dirty="0"/>
              <a:t>Have you </a:t>
            </a:r>
            <a:r>
              <a:rPr lang="en-GB" b="1" dirty="0"/>
              <a:t>ever</a:t>
            </a:r>
            <a:r>
              <a:rPr lang="en-GB" dirty="0"/>
              <a:t> ___________any unusual foods? What was it?</a:t>
            </a:r>
          </a:p>
          <a:p>
            <a:endParaRPr lang="en-GB" dirty="0"/>
          </a:p>
          <a:p>
            <a:r>
              <a:rPr lang="en-GB" dirty="0"/>
              <a:t>Have you </a:t>
            </a:r>
            <a:r>
              <a:rPr lang="en-GB" b="1" dirty="0"/>
              <a:t>ever </a:t>
            </a:r>
            <a:r>
              <a:rPr lang="en-GB" dirty="0"/>
              <a:t>___________ a trip to another country? Where?</a:t>
            </a:r>
          </a:p>
          <a:p>
            <a:endParaRPr lang="en-GB" dirty="0"/>
          </a:p>
          <a:p>
            <a:r>
              <a:rPr lang="en-GB" dirty="0"/>
              <a:t>What countries have you _________ so far? </a:t>
            </a:r>
          </a:p>
          <a:p>
            <a:r>
              <a:rPr lang="en-GB" dirty="0"/>
              <a:t> </a:t>
            </a:r>
          </a:p>
          <a:p>
            <a:r>
              <a:rPr lang="en-GB" dirty="0"/>
              <a:t>Have you </a:t>
            </a:r>
            <a:r>
              <a:rPr lang="en-GB" b="1" dirty="0"/>
              <a:t>ever</a:t>
            </a:r>
            <a:r>
              <a:rPr lang="en-GB" dirty="0"/>
              <a:t> ______________when you were travelling? What happened? </a:t>
            </a:r>
          </a:p>
          <a:p>
            <a:r>
              <a:rPr lang="en-GB" dirty="0"/>
              <a:t> </a:t>
            </a:r>
          </a:p>
          <a:p>
            <a:r>
              <a:rPr lang="en-GB" dirty="0"/>
              <a:t>Have you </a:t>
            </a:r>
            <a:r>
              <a:rPr lang="en-GB" b="1" dirty="0"/>
              <a:t>ever </a:t>
            </a:r>
            <a:r>
              <a:rPr lang="en-GB" dirty="0"/>
              <a:t>___________ a mountain? Where?</a:t>
            </a:r>
          </a:p>
          <a:p>
            <a:endParaRPr lang="en-GB" dirty="0"/>
          </a:p>
          <a:p>
            <a:r>
              <a:rPr lang="en-GB" dirty="0"/>
              <a:t>Have you </a:t>
            </a:r>
            <a:r>
              <a:rPr lang="en-GB" b="1" dirty="0"/>
              <a:t>ever </a:t>
            </a:r>
            <a:r>
              <a:rPr lang="en-GB" dirty="0"/>
              <a:t>___________ more than two weeks off? </a:t>
            </a:r>
          </a:p>
          <a:p>
            <a:endParaRPr lang="en-GB" dirty="0"/>
          </a:p>
          <a:p>
            <a:r>
              <a:rPr lang="en-GB" dirty="0"/>
              <a:t>Have you </a:t>
            </a:r>
            <a:r>
              <a:rPr lang="en-GB" b="1" dirty="0"/>
              <a:t>ever</a:t>
            </a:r>
            <a:r>
              <a:rPr lang="en-GB" dirty="0"/>
              <a:t> ___________  a helicopter or a plain? How was it?</a:t>
            </a:r>
          </a:p>
          <a:p>
            <a:endParaRPr lang="en-GB" dirty="0"/>
          </a:p>
          <a:p>
            <a:r>
              <a:rPr lang="en-GB" dirty="0"/>
              <a:t>Have you </a:t>
            </a:r>
            <a:r>
              <a:rPr lang="en-GB" b="1" dirty="0"/>
              <a:t>ever </a:t>
            </a:r>
            <a:r>
              <a:rPr lang="en-GB" dirty="0"/>
              <a:t>___________ alone?  Where have you _________? </a:t>
            </a:r>
          </a:p>
          <a:p>
            <a:endParaRPr lang="en-GB" dirty="0"/>
          </a:p>
          <a:p>
            <a:r>
              <a:rPr lang="en-GB" dirty="0"/>
              <a:t>Have you </a:t>
            </a:r>
            <a:r>
              <a:rPr lang="en-GB" b="1" dirty="0"/>
              <a:t>ever _</a:t>
            </a:r>
            <a:r>
              <a:rPr lang="en-GB" dirty="0"/>
              <a:t>__________ hiking alone? Where? </a:t>
            </a:r>
          </a:p>
          <a:p>
            <a:endParaRPr lang="en-GB" dirty="0"/>
          </a:p>
          <a:p>
            <a:r>
              <a:rPr lang="en-GB" dirty="0"/>
              <a:t>Have you </a:t>
            </a:r>
            <a:r>
              <a:rPr lang="en-GB" b="1" dirty="0"/>
              <a:t>ever </a:t>
            </a:r>
            <a:r>
              <a:rPr lang="en-GB" dirty="0"/>
              <a:t>____________ in the ocean? Where? </a:t>
            </a:r>
          </a:p>
          <a:p>
            <a:endParaRPr lang="en-GB" dirty="0"/>
          </a:p>
          <a:p>
            <a:r>
              <a:rPr lang="en-GB" dirty="0"/>
              <a:t>Have  you </a:t>
            </a:r>
            <a:r>
              <a:rPr lang="en-GB" b="1" dirty="0"/>
              <a:t>ever </a:t>
            </a:r>
            <a:r>
              <a:rPr lang="en-GB" dirty="0"/>
              <a:t>___________ the Egyptian pyramids? </a:t>
            </a:r>
          </a:p>
        </p:txBody>
      </p:sp>
      <p:pic>
        <p:nvPicPr>
          <p:cNvPr id="5" name="Picture 4" descr="A group of pyramids in the desert&#10;&#10;Description automatically generated">
            <a:extLst>
              <a:ext uri="{FF2B5EF4-FFF2-40B4-BE49-F238E27FC236}">
                <a16:creationId xmlns:a16="http://schemas.microsoft.com/office/drawing/2014/main" id="{BA77068B-0729-8374-603A-158299E45E59}"/>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9664535" y="5760889"/>
            <a:ext cx="1693539" cy="954107"/>
          </a:xfrm>
          <a:prstGeom prst="rect">
            <a:avLst/>
          </a:prstGeom>
        </p:spPr>
      </p:pic>
    </p:spTree>
    <p:extLst>
      <p:ext uri="{BB962C8B-B14F-4D97-AF65-F5344CB8AC3E}">
        <p14:creationId xmlns:p14="http://schemas.microsoft.com/office/powerpoint/2010/main" val="3095973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E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C80F3F-79DE-4DDC-7025-15330E009965}"/>
              </a:ext>
            </a:extLst>
          </p:cNvPr>
          <p:cNvSpPr txBox="1"/>
          <p:nvPr/>
        </p:nvSpPr>
        <p:spPr>
          <a:xfrm>
            <a:off x="4694640" y="364142"/>
            <a:ext cx="3035554" cy="584775"/>
          </a:xfrm>
          <a:prstGeom prst="rect">
            <a:avLst/>
          </a:prstGeom>
          <a:noFill/>
        </p:spPr>
        <p:txBody>
          <a:bodyPr wrap="square" rtlCol="0">
            <a:spAutoFit/>
          </a:bodyPr>
          <a:lstStyle/>
          <a:p>
            <a:r>
              <a:rPr lang="en-GB" sz="3200" b="1" dirty="0">
                <a:highlight>
                  <a:srgbClr val="00FFFF"/>
                </a:highlight>
              </a:rPr>
              <a:t>EVER/NEVER</a:t>
            </a:r>
          </a:p>
        </p:txBody>
      </p:sp>
      <p:sp>
        <p:nvSpPr>
          <p:cNvPr id="7" name="TextBox 6">
            <a:extLst>
              <a:ext uri="{FF2B5EF4-FFF2-40B4-BE49-F238E27FC236}">
                <a16:creationId xmlns:a16="http://schemas.microsoft.com/office/drawing/2014/main" id="{AE00F9DE-C918-E061-6461-885B63D94B0B}"/>
              </a:ext>
            </a:extLst>
          </p:cNvPr>
          <p:cNvSpPr txBox="1"/>
          <p:nvPr/>
        </p:nvSpPr>
        <p:spPr>
          <a:xfrm>
            <a:off x="1151010" y="1152893"/>
            <a:ext cx="10734990" cy="2308324"/>
          </a:xfrm>
          <a:prstGeom prst="rect">
            <a:avLst/>
          </a:prstGeom>
          <a:noFill/>
        </p:spPr>
        <p:txBody>
          <a:bodyPr wrap="none" rtlCol="0">
            <a:spAutoFit/>
          </a:bodyPr>
          <a:lstStyle/>
          <a:p>
            <a:r>
              <a:rPr lang="en-GB" b="1" dirty="0">
                <a:highlight>
                  <a:srgbClr val="00FFFF"/>
                </a:highlight>
              </a:rPr>
              <a:t>EVER </a:t>
            </a:r>
            <a:r>
              <a:rPr lang="en-GB" dirty="0"/>
              <a:t>means at any time in your life until now. It is used to ask questions about other people’s experiences. </a:t>
            </a:r>
          </a:p>
          <a:p>
            <a:r>
              <a:rPr lang="en-GB" dirty="0">
                <a:highlight>
                  <a:srgbClr val="FFFFCC"/>
                </a:highlight>
              </a:rPr>
              <a:t>- It is used in </a:t>
            </a:r>
            <a:r>
              <a:rPr lang="en-GB" b="1" u="sng" dirty="0">
                <a:highlight>
                  <a:srgbClr val="FFFFCC"/>
                </a:highlight>
              </a:rPr>
              <a:t>QUESTIONS.</a:t>
            </a:r>
            <a:r>
              <a:rPr lang="en-GB" b="1" dirty="0">
                <a:highlight>
                  <a:srgbClr val="FFFFCC"/>
                </a:highlight>
              </a:rPr>
              <a:t> </a:t>
            </a:r>
          </a:p>
          <a:p>
            <a:r>
              <a:rPr lang="en-GB" b="1" dirty="0"/>
              <a:t>Have you </a:t>
            </a:r>
            <a:r>
              <a:rPr lang="en-GB" b="1" dirty="0">
                <a:highlight>
                  <a:srgbClr val="00FFFF"/>
                </a:highlight>
              </a:rPr>
              <a:t>ever</a:t>
            </a:r>
            <a:r>
              <a:rPr lang="en-GB" b="1" dirty="0"/>
              <a:t> travelled abroad? </a:t>
            </a:r>
          </a:p>
          <a:p>
            <a:endParaRPr lang="en-GB" b="1" dirty="0">
              <a:highlight>
                <a:srgbClr val="00FFFF"/>
              </a:highlight>
            </a:endParaRPr>
          </a:p>
          <a:p>
            <a:r>
              <a:rPr lang="en-GB" b="1" dirty="0">
                <a:highlight>
                  <a:srgbClr val="00FFFF"/>
                </a:highlight>
              </a:rPr>
              <a:t>NEVER </a:t>
            </a:r>
            <a:r>
              <a:rPr lang="en-GB" dirty="0"/>
              <a:t> means </a:t>
            </a:r>
            <a:r>
              <a:rPr lang="en-GB" i="1" dirty="0"/>
              <a:t>not at any time</a:t>
            </a:r>
            <a:r>
              <a:rPr lang="en-GB" dirty="0"/>
              <a:t>.</a:t>
            </a:r>
          </a:p>
          <a:p>
            <a:r>
              <a:rPr lang="en-GB" dirty="0">
                <a:highlight>
                  <a:srgbClr val="FFFFCC"/>
                </a:highlight>
              </a:rPr>
              <a:t>- It is used in </a:t>
            </a:r>
            <a:r>
              <a:rPr lang="en-GB" b="1" u="sng" dirty="0">
                <a:highlight>
                  <a:srgbClr val="FFFFCC"/>
                </a:highlight>
              </a:rPr>
              <a:t>positive statements</a:t>
            </a:r>
            <a:r>
              <a:rPr lang="en-GB" u="sng" dirty="0">
                <a:highlight>
                  <a:srgbClr val="FFFFCC"/>
                </a:highlight>
              </a:rPr>
              <a:t> </a:t>
            </a:r>
            <a:r>
              <a:rPr lang="en-GB" dirty="0">
                <a:highlight>
                  <a:srgbClr val="FFFFCC"/>
                </a:highlight>
              </a:rPr>
              <a:t>to give a </a:t>
            </a:r>
            <a:r>
              <a:rPr lang="en-GB" b="1" dirty="0">
                <a:highlight>
                  <a:srgbClr val="FFFFCC"/>
                </a:highlight>
              </a:rPr>
              <a:t>negative meaning</a:t>
            </a:r>
            <a:r>
              <a:rPr lang="en-GB" dirty="0">
                <a:highlight>
                  <a:srgbClr val="FFFFCC"/>
                </a:highlight>
              </a:rPr>
              <a:t>.</a:t>
            </a:r>
          </a:p>
          <a:p>
            <a:r>
              <a:rPr lang="en-GB" b="1" dirty="0"/>
              <a:t>I have </a:t>
            </a:r>
            <a:r>
              <a:rPr lang="en-GB" b="1" dirty="0">
                <a:highlight>
                  <a:srgbClr val="00FFFF"/>
                </a:highlight>
              </a:rPr>
              <a:t>never</a:t>
            </a:r>
            <a:r>
              <a:rPr lang="en-GB" b="1" dirty="0"/>
              <a:t> been to Japan.</a:t>
            </a:r>
            <a:br>
              <a:rPr lang="en-GB" dirty="0"/>
            </a:br>
            <a:r>
              <a:rPr lang="en-GB" dirty="0"/>
              <a:t>(</a:t>
            </a:r>
            <a:r>
              <a:rPr lang="en-GB" i="1" dirty="0"/>
              <a:t>At no time in my life have I been to Japan.</a:t>
            </a:r>
            <a:r>
              <a:rPr lang="en-GB" dirty="0"/>
              <a:t>)</a:t>
            </a:r>
          </a:p>
        </p:txBody>
      </p:sp>
      <p:pic>
        <p:nvPicPr>
          <p:cNvPr id="9" name="Picture 8">
            <a:extLst>
              <a:ext uri="{FF2B5EF4-FFF2-40B4-BE49-F238E27FC236}">
                <a16:creationId xmlns:a16="http://schemas.microsoft.com/office/drawing/2014/main" id="{4E42ADC8-2E29-A1C3-F9EC-6E9CB776385A}"/>
              </a:ext>
            </a:extLst>
          </p:cNvPr>
          <p:cNvPicPr>
            <a:picLocks noChangeAspect="1"/>
          </p:cNvPicPr>
          <p:nvPr/>
        </p:nvPicPr>
        <p:blipFill>
          <a:blip r:embed="rId2"/>
          <a:stretch>
            <a:fillRect/>
          </a:stretch>
        </p:blipFill>
        <p:spPr>
          <a:xfrm>
            <a:off x="953883" y="3665193"/>
            <a:ext cx="10517068" cy="2695951"/>
          </a:xfrm>
          <a:prstGeom prst="rect">
            <a:avLst/>
          </a:prstGeom>
        </p:spPr>
      </p:pic>
    </p:spTree>
    <p:extLst>
      <p:ext uri="{BB962C8B-B14F-4D97-AF65-F5344CB8AC3E}">
        <p14:creationId xmlns:p14="http://schemas.microsoft.com/office/powerpoint/2010/main" val="1609389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E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EC7CF1-ED94-EA59-610F-C5B12AD2D9BF}"/>
              </a:ext>
            </a:extLst>
          </p:cNvPr>
          <p:cNvSpPr txBox="1"/>
          <p:nvPr/>
        </p:nvSpPr>
        <p:spPr>
          <a:xfrm>
            <a:off x="2322415" y="496134"/>
            <a:ext cx="5326330" cy="369332"/>
          </a:xfrm>
          <a:prstGeom prst="rect">
            <a:avLst/>
          </a:prstGeom>
          <a:noFill/>
        </p:spPr>
        <p:txBody>
          <a:bodyPr wrap="none" rtlCol="0">
            <a:spAutoFit/>
          </a:bodyPr>
          <a:lstStyle/>
          <a:p>
            <a:r>
              <a:rPr lang="en-GB" b="1" dirty="0"/>
              <a:t>MOST COMMON MISTAKES THE LEARNERS MAKE </a:t>
            </a:r>
          </a:p>
        </p:txBody>
      </p:sp>
      <p:sp>
        <p:nvSpPr>
          <p:cNvPr id="5" name="TextBox 4">
            <a:extLst>
              <a:ext uri="{FF2B5EF4-FFF2-40B4-BE49-F238E27FC236}">
                <a16:creationId xmlns:a16="http://schemas.microsoft.com/office/drawing/2014/main" id="{446DBE0F-3B66-EAAC-E1E7-614BCDDCC668}"/>
              </a:ext>
            </a:extLst>
          </p:cNvPr>
          <p:cNvSpPr txBox="1"/>
          <p:nvPr/>
        </p:nvSpPr>
        <p:spPr>
          <a:xfrm>
            <a:off x="2587429" y="1050925"/>
            <a:ext cx="6815518" cy="5126275"/>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Char char="•"/>
              <a:tabLst/>
            </a:pPr>
            <a:r>
              <a:rPr kumimoji="0" lang="en-GB" altLang="en-US" sz="2000" b="1" i="0" u="none" strike="noStrike" cap="none" normalizeH="0" baseline="0" dirty="0">
                <a:ln>
                  <a:noFill/>
                </a:ln>
                <a:solidFill>
                  <a:schemeClr val="tx1"/>
                </a:solidFill>
                <a:effectLst/>
                <a:latin typeface="Aptos" panose="020B0004020202020204" pitchFamily="34" charset="0"/>
              </a:rPr>
              <a:t>Using "never" and "not" together:</a:t>
            </a:r>
            <a:endParaRPr kumimoji="0" lang="en-GB" altLang="en-US" sz="2000" b="0" i="0" u="none" strike="noStrike" cap="none" normalizeH="0" baseline="0" dirty="0">
              <a:ln>
                <a:noFill/>
              </a:ln>
              <a:solidFill>
                <a:schemeClr val="tx1"/>
              </a:solidFill>
              <a:effectLst/>
              <a:latin typeface="Aptos" panose="020B00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GB" altLang="en-US" sz="2000" b="1" i="0" u="none" strike="noStrike" cap="none" normalizeH="0" baseline="0" dirty="0">
                <a:ln>
                  <a:noFill/>
                </a:ln>
                <a:solidFill>
                  <a:srgbClr val="FF0000"/>
                </a:solidFill>
                <a:effectLst/>
                <a:latin typeface="Aptos" panose="020B0004020202020204" pitchFamily="34" charset="0"/>
              </a:rPr>
              <a:t>Incorrect: </a:t>
            </a:r>
            <a:r>
              <a:rPr kumimoji="0" lang="en-GB" altLang="en-US" sz="2000" b="1" i="1" u="none" strike="noStrike" cap="none" normalizeH="0" baseline="0" dirty="0">
                <a:ln>
                  <a:noFill/>
                </a:ln>
                <a:solidFill>
                  <a:schemeClr val="tx1"/>
                </a:solidFill>
                <a:effectLst/>
                <a:latin typeface="Aptos" panose="020B0004020202020204" pitchFamily="34" charset="0"/>
              </a:rPr>
              <a:t>I </a:t>
            </a:r>
            <a:r>
              <a:rPr kumimoji="0" lang="en-GB" altLang="en-US" sz="2000" b="1" i="1" u="none" strike="noStrike" cap="none" normalizeH="0" baseline="0" dirty="0">
                <a:ln>
                  <a:noFill/>
                </a:ln>
                <a:solidFill>
                  <a:schemeClr val="tx1"/>
                </a:solidFill>
                <a:effectLst/>
                <a:highlight>
                  <a:srgbClr val="C0C0C0"/>
                </a:highlight>
                <a:latin typeface="Aptos" panose="020B0004020202020204" pitchFamily="34" charset="0"/>
              </a:rPr>
              <a:t>haven’t never </a:t>
            </a:r>
            <a:r>
              <a:rPr kumimoji="0" lang="en-GB" altLang="en-US" sz="2000" b="1" i="1" u="none" strike="noStrike" cap="none" normalizeH="0" baseline="0" dirty="0">
                <a:ln>
                  <a:noFill/>
                </a:ln>
                <a:solidFill>
                  <a:schemeClr val="tx1"/>
                </a:solidFill>
                <a:effectLst/>
                <a:latin typeface="Aptos" panose="020B0004020202020204" pitchFamily="34" charset="0"/>
              </a:rPr>
              <a:t>been to Spain.</a:t>
            </a:r>
            <a:endParaRPr kumimoji="0" lang="en-GB" altLang="en-US" sz="2000" b="1" i="0" u="none" strike="noStrike" cap="none" normalizeH="0" baseline="0" dirty="0">
              <a:ln>
                <a:noFill/>
              </a:ln>
              <a:solidFill>
                <a:schemeClr val="tx1"/>
              </a:solidFill>
              <a:effectLst/>
              <a:latin typeface="Aptos" panose="020B00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GB" altLang="en-US" sz="2000" b="0" i="0" u="none" strike="noStrike" cap="none" normalizeH="0" baseline="0" dirty="0">
                <a:ln>
                  <a:noFill/>
                </a:ln>
                <a:solidFill>
                  <a:schemeClr val="tx1"/>
                </a:solidFill>
                <a:effectLst/>
                <a:latin typeface="Aptos" panose="020B0004020202020204" pitchFamily="34" charset="0"/>
              </a:rPr>
              <a:t>Correct: </a:t>
            </a:r>
            <a:r>
              <a:rPr kumimoji="0" lang="en-GB" altLang="en-US" sz="2000" b="1" i="1" u="none" strike="noStrike" cap="none" normalizeH="0" baseline="0" dirty="0">
                <a:ln>
                  <a:noFill/>
                </a:ln>
                <a:solidFill>
                  <a:schemeClr val="tx1"/>
                </a:solidFill>
                <a:effectLst/>
                <a:latin typeface="Aptos" panose="020B0004020202020204" pitchFamily="34" charset="0"/>
              </a:rPr>
              <a:t>I </a:t>
            </a:r>
            <a:r>
              <a:rPr kumimoji="0" lang="en-GB" altLang="en-US" sz="2000" b="1" i="1" u="none" strike="noStrike" cap="none" normalizeH="0" baseline="0" dirty="0">
                <a:ln>
                  <a:noFill/>
                </a:ln>
                <a:solidFill>
                  <a:schemeClr val="tx1"/>
                </a:solidFill>
                <a:effectLst/>
                <a:highlight>
                  <a:srgbClr val="00FF00"/>
                </a:highlight>
                <a:latin typeface="Aptos" panose="020B0004020202020204" pitchFamily="34" charset="0"/>
              </a:rPr>
              <a:t>have never </a:t>
            </a:r>
            <a:r>
              <a:rPr kumimoji="0" lang="en-GB" altLang="en-US" sz="2000" b="1" i="1" u="none" strike="noStrike" cap="none" normalizeH="0" baseline="0" dirty="0">
                <a:ln>
                  <a:noFill/>
                </a:ln>
                <a:solidFill>
                  <a:schemeClr val="tx1"/>
                </a:solidFill>
                <a:effectLst/>
                <a:latin typeface="Aptos" panose="020B0004020202020204" pitchFamily="34" charset="0"/>
              </a:rPr>
              <a:t>been to Spain.</a:t>
            </a:r>
          </a:p>
          <a:p>
            <a:pPr marL="0" marR="0" lvl="0" indent="0" algn="l" defTabSz="914400" rtl="0" eaLnBrk="0" fontAlgn="base" latinLnBrk="0" hangingPunct="0">
              <a:lnSpc>
                <a:spcPct val="150000"/>
              </a:lnSpc>
              <a:spcBef>
                <a:spcPct val="0"/>
              </a:spcBef>
              <a:spcAft>
                <a:spcPct val="0"/>
              </a:spcAft>
              <a:buClrTx/>
              <a:buSzTx/>
              <a:buFontTx/>
              <a:buChar char="•"/>
              <a:tabLst/>
            </a:pPr>
            <a:endParaRPr kumimoji="0" lang="en-GB" altLang="en-US" sz="2000" b="0" i="0" u="none" strike="noStrike" cap="none" normalizeH="0" baseline="0" dirty="0">
              <a:ln>
                <a:noFill/>
              </a:ln>
              <a:solidFill>
                <a:schemeClr val="tx1"/>
              </a:solidFill>
              <a:effectLst/>
              <a:latin typeface="Aptos" panose="020B00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GB" altLang="en-US" sz="2000" b="1" i="0" u="none" strike="noStrike" cap="none" normalizeH="0" baseline="0" dirty="0">
                <a:ln>
                  <a:noFill/>
                </a:ln>
                <a:solidFill>
                  <a:schemeClr val="tx1"/>
                </a:solidFill>
                <a:effectLst/>
                <a:latin typeface="Aptos" panose="020B0004020202020204" pitchFamily="34" charset="0"/>
              </a:rPr>
              <a:t>Using "ever" in positive sentences (outside questions):</a:t>
            </a:r>
            <a:endParaRPr kumimoji="0" lang="en-GB" altLang="en-US" sz="2000" b="0" i="0" u="none" strike="noStrike" cap="none" normalizeH="0" baseline="0" dirty="0">
              <a:ln>
                <a:noFill/>
              </a:ln>
              <a:solidFill>
                <a:schemeClr val="tx1"/>
              </a:solidFill>
              <a:effectLst/>
              <a:latin typeface="Aptos" panose="020B00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GB" altLang="en-US" sz="2000" b="1" i="0" u="none" strike="noStrike" cap="none" normalizeH="0" baseline="0" dirty="0">
                <a:ln>
                  <a:noFill/>
                </a:ln>
                <a:solidFill>
                  <a:srgbClr val="FF0000"/>
                </a:solidFill>
                <a:effectLst/>
                <a:latin typeface="Aptos" panose="020B0004020202020204" pitchFamily="34" charset="0"/>
              </a:rPr>
              <a:t>Incorrect: </a:t>
            </a:r>
            <a:r>
              <a:rPr kumimoji="0" lang="en-GB" altLang="en-US" sz="2000" b="1" i="1" u="none" strike="noStrike" cap="none" normalizeH="0" baseline="0" dirty="0">
                <a:ln>
                  <a:noFill/>
                </a:ln>
                <a:solidFill>
                  <a:schemeClr val="tx1"/>
                </a:solidFill>
                <a:effectLst/>
                <a:latin typeface="Aptos" panose="020B0004020202020204" pitchFamily="34" charset="0"/>
              </a:rPr>
              <a:t>I have </a:t>
            </a:r>
            <a:r>
              <a:rPr kumimoji="0" lang="en-GB" altLang="en-US" sz="2000" b="1" i="1" u="none" strike="noStrike" cap="none" normalizeH="0" baseline="0" dirty="0">
                <a:ln>
                  <a:noFill/>
                </a:ln>
                <a:solidFill>
                  <a:schemeClr val="tx1"/>
                </a:solidFill>
                <a:effectLst/>
                <a:highlight>
                  <a:srgbClr val="C0C0C0"/>
                </a:highlight>
                <a:latin typeface="Aptos" panose="020B0004020202020204" pitchFamily="34" charset="0"/>
              </a:rPr>
              <a:t>ever</a:t>
            </a:r>
            <a:r>
              <a:rPr kumimoji="0" lang="en-GB" altLang="en-US" sz="2000" b="1" i="1" u="none" strike="noStrike" cap="none" normalizeH="0" baseline="0" dirty="0">
                <a:ln>
                  <a:noFill/>
                </a:ln>
                <a:solidFill>
                  <a:schemeClr val="tx1"/>
                </a:solidFill>
                <a:effectLst/>
                <a:latin typeface="Aptos" panose="020B0004020202020204" pitchFamily="34" charset="0"/>
              </a:rPr>
              <a:t> watched that movie.</a:t>
            </a:r>
            <a:endParaRPr kumimoji="0" lang="en-GB" altLang="en-US" sz="2000" b="1" i="0" u="none" strike="noStrike" cap="none" normalizeH="0" baseline="0" dirty="0">
              <a:ln>
                <a:noFill/>
              </a:ln>
              <a:solidFill>
                <a:schemeClr val="tx1"/>
              </a:solidFill>
              <a:effectLst/>
              <a:latin typeface="Aptos" panose="020B00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GB" altLang="en-US" sz="2000" b="0" i="0" u="none" strike="noStrike" cap="none" normalizeH="0" baseline="0" dirty="0">
                <a:ln>
                  <a:noFill/>
                </a:ln>
                <a:solidFill>
                  <a:schemeClr val="tx1"/>
                </a:solidFill>
                <a:effectLst/>
                <a:latin typeface="Aptos" panose="020B0004020202020204" pitchFamily="34" charset="0"/>
              </a:rPr>
              <a:t>Correct: </a:t>
            </a:r>
            <a:r>
              <a:rPr kumimoji="0" lang="en-GB" altLang="en-US" sz="2000" b="1" i="1" u="none" strike="noStrike" cap="none" normalizeH="0" baseline="0" dirty="0">
                <a:ln>
                  <a:noFill/>
                </a:ln>
                <a:solidFill>
                  <a:schemeClr val="tx1"/>
                </a:solidFill>
                <a:effectLst/>
                <a:latin typeface="Aptos" panose="020B0004020202020204" pitchFamily="34" charset="0"/>
              </a:rPr>
              <a:t>I </a:t>
            </a:r>
            <a:r>
              <a:rPr kumimoji="0" lang="en-GB" altLang="en-US" sz="2000" b="1" i="1" u="none" strike="noStrike" cap="none" normalizeH="0" baseline="0" dirty="0">
                <a:ln>
                  <a:noFill/>
                </a:ln>
                <a:solidFill>
                  <a:schemeClr val="tx1"/>
                </a:solidFill>
                <a:effectLst/>
                <a:highlight>
                  <a:srgbClr val="00FF00"/>
                </a:highlight>
                <a:latin typeface="Aptos" panose="020B0004020202020204" pitchFamily="34" charset="0"/>
              </a:rPr>
              <a:t>have never </a:t>
            </a:r>
            <a:r>
              <a:rPr kumimoji="0" lang="en-GB" altLang="en-US" sz="2000" b="1" i="1" u="none" strike="noStrike" cap="none" normalizeH="0" baseline="0" dirty="0">
                <a:ln>
                  <a:noFill/>
                </a:ln>
                <a:solidFill>
                  <a:schemeClr val="tx1"/>
                </a:solidFill>
                <a:effectLst/>
                <a:latin typeface="Aptos" panose="020B0004020202020204" pitchFamily="34" charset="0"/>
              </a:rPr>
              <a:t>watched that movie</a:t>
            </a:r>
            <a:r>
              <a:rPr kumimoji="0" lang="en-GB" altLang="en-US" sz="2000" b="0" i="1" u="none" strike="noStrike" cap="none" normalizeH="0" baseline="0" dirty="0">
                <a:ln>
                  <a:noFill/>
                </a:ln>
                <a:solidFill>
                  <a:schemeClr val="tx1"/>
                </a:solidFill>
                <a:effectLst/>
                <a:latin typeface="Aptos" panose="020B0004020202020204" pitchFamily="34" charset="0"/>
              </a:rPr>
              <a:t>.</a:t>
            </a:r>
          </a:p>
          <a:p>
            <a:pPr marL="0" marR="0" lvl="0" indent="0" algn="l" defTabSz="914400" rtl="0" eaLnBrk="0" fontAlgn="base" latinLnBrk="0" hangingPunct="0">
              <a:lnSpc>
                <a:spcPct val="150000"/>
              </a:lnSpc>
              <a:spcBef>
                <a:spcPct val="0"/>
              </a:spcBef>
              <a:spcAft>
                <a:spcPct val="0"/>
              </a:spcAft>
              <a:buClrTx/>
              <a:buSzTx/>
              <a:buFontTx/>
              <a:buChar char="•"/>
              <a:tabLst/>
            </a:pPr>
            <a:endParaRPr kumimoji="0" lang="en-GB" altLang="en-US" sz="2000" b="0" i="0" u="none" strike="noStrike" cap="none" normalizeH="0" baseline="0" dirty="0">
              <a:ln>
                <a:noFill/>
              </a:ln>
              <a:solidFill>
                <a:schemeClr val="tx1"/>
              </a:solidFill>
              <a:effectLst/>
              <a:latin typeface="Aptos" panose="020B00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GB" altLang="en-US" sz="2000" b="1" i="0" u="none" strike="noStrike" cap="none" normalizeH="0" baseline="0" dirty="0">
                <a:ln>
                  <a:noFill/>
                </a:ln>
                <a:solidFill>
                  <a:schemeClr val="tx1"/>
                </a:solidFill>
                <a:effectLst/>
                <a:latin typeface="Aptos" panose="020B0004020202020204" pitchFamily="34" charset="0"/>
              </a:rPr>
              <a:t>Forgetting the helping verb "have/has":</a:t>
            </a:r>
            <a:endParaRPr kumimoji="0" lang="en-GB" altLang="en-US" sz="2000" b="0" i="0" u="none" strike="noStrike" cap="none" normalizeH="0" baseline="0" dirty="0">
              <a:ln>
                <a:noFill/>
              </a:ln>
              <a:solidFill>
                <a:schemeClr val="tx1"/>
              </a:solidFill>
              <a:effectLst/>
              <a:latin typeface="Aptos" panose="020B00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GB" altLang="en-US" sz="2000" b="1" i="0" u="none" strike="noStrike" cap="none" normalizeH="0" baseline="0" dirty="0">
                <a:ln>
                  <a:noFill/>
                </a:ln>
                <a:solidFill>
                  <a:srgbClr val="FF0000"/>
                </a:solidFill>
                <a:effectLst/>
                <a:latin typeface="Aptos" panose="020B0004020202020204" pitchFamily="34" charset="0"/>
              </a:rPr>
              <a:t>Incorrect: </a:t>
            </a:r>
            <a:r>
              <a:rPr kumimoji="0" lang="en-GB" altLang="en-US" sz="2000" b="1" i="1" u="none" strike="noStrike" cap="none" normalizeH="0" baseline="0" dirty="0">
                <a:ln>
                  <a:noFill/>
                </a:ln>
                <a:solidFill>
                  <a:schemeClr val="tx1"/>
                </a:solidFill>
                <a:effectLst/>
                <a:latin typeface="Aptos" panose="020B0004020202020204" pitchFamily="34" charset="0"/>
              </a:rPr>
              <a:t>I </a:t>
            </a:r>
            <a:r>
              <a:rPr kumimoji="0" lang="en-GB" altLang="en-US" sz="2000" b="1" i="1" u="none" strike="noStrike" cap="none" normalizeH="0" baseline="0" dirty="0">
                <a:ln>
                  <a:noFill/>
                </a:ln>
                <a:solidFill>
                  <a:schemeClr val="tx1"/>
                </a:solidFill>
                <a:effectLst/>
                <a:highlight>
                  <a:srgbClr val="C0C0C0"/>
                </a:highlight>
                <a:latin typeface="Aptos" panose="020B0004020202020204" pitchFamily="34" charset="0"/>
              </a:rPr>
              <a:t>never seen </a:t>
            </a:r>
            <a:r>
              <a:rPr kumimoji="0" lang="en-GB" altLang="en-US" sz="2000" b="1" i="1" u="none" strike="noStrike" cap="none" normalizeH="0" baseline="0" dirty="0">
                <a:ln>
                  <a:noFill/>
                </a:ln>
                <a:solidFill>
                  <a:schemeClr val="tx1"/>
                </a:solidFill>
                <a:effectLst/>
                <a:latin typeface="Aptos" panose="020B0004020202020204" pitchFamily="34" charset="0"/>
              </a:rPr>
              <a:t>that film.</a:t>
            </a:r>
            <a:endParaRPr kumimoji="0" lang="en-GB" altLang="en-US" sz="2000" b="1" i="0" u="none" strike="noStrike" cap="none" normalizeH="0" baseline="0" dirty="0">
              <a:ln>
                <a:noFill/>
              </a:ln>
              <a:solidFill>
                <a:schemeClr val="tx1"/>
              </a:solidFill>
              <a:effectLst/>
              <a:latin typeface="Aptos" panose="020B00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GB" altLang="en-US" sz="2000" b="0" i="0" u="none" strike="noStrike" cap="none" normalizeH="0" baseline="0" dirty="0">
                <a:ln>
                  <a:noFill/>
                </a:ln>
                <a:solidFill>
                  <a:schemeClr val="tx1"/>
                </a:solidFill>
                <a:effectLst/>
                <a:latin typeface="Aptos" panose="020B0004020202020204" pitchFamily="34" charset="0"/>
              </a:rPr>
              <a:t>Correct: </a:t>
            </a:r>
            <a:r>
              <a:rPr kumimoji="0" lang="en-GB" altLang="en-US" sz="2000" b="1" i="1" u="none" strike="noStrike" cap="none" normalizeH="0" baseline="0" dirty="0">
                <a:ln>
                  <a:noFill/>
                </a:ln>
                <a:solidFill>
                  <a:schemeClr val="tx1"/>
                </a:solidFill>
                <a:effectLst/>
                <a:latin typeface="Aptos" panose="020B0004020202020204" pitchFamily="34" charset="0"/>
              </a:rPr>
              <a:t>I </a:t>
            </a:r>
            <a:r>
              <a:rPr kumimoji="0" lang="en-GB" altLang="en-US" sz="2000" b="1" i="1" u="none" strike="noStrike" cap="none" normalizeH="0" baseline="0" dirty="0">
                <a:ln>
                  <a:noFill/>
                </a:ln>
                <a:solidFill>
                  <a:schemeClr val="tx1"/>
                </a:solidFill>
                <a:effectLst/>
                <a:highlight>
                  <a:srgbClr val="00FF00"/>
                </a:highlight>
                <a:latin typeface="Aptos" panose="020B0004020202020204" pitchFamily="34" charset="0"/>
              </a:rPr>
              <a:t>have never seen </a:t>
            </a:r>
            <a:r>
              <a:rPr kumimoji="0" lang="en-GB" altLang="en-US" sz="2000" b="1" i="1" u="none" strike="noStrike" cap="none" normalizeH="0" baseline="0" dirty="0">
                <a:ln>
                  <a:noFill/>
                </a:ln>
                <a:solidFill>
                  <a:schemeClr val="tx1"/>
                </a:solidFill>
                <a:effectLst/>
                <a:latin typeface="Aptos" panose="020B0004020202020204" pitchFamily="34" charset="0"/>
              </a:rPr>
              <a:t>that film.</a:t>
            </a:r>
            <a:endParaRPr kumimoji="0" lang="en-GB" altLang="en-US" sz="2000" b="1" i="0" u="none" strike="noStrike" cap="none" normalizeH="0" baseline="0" dirty="0">
              <a:ln>
                <a:noFill/>
              </a:ln>
              <a:solidFill>
                <a:schemeClr val="tx1"/>
              </a:solidFill>
              <a:effectLst/>
              <a:latin typeface="Aptos" panose="020B0004020202020204" pitchFamily="34" charset="0"/>
            </a:endParaRPr>
          </a:p>
        </p:txBody>
      </p:sp>
    </p:spTree>
    <p:extLst>
      <p:ext uri="{BB962C8B-B14F-4D97-AF65-F5344CB8AC3E}">
        <p14:creationId xmlns:p14="http://schemas.microsoft.com/office/powerpoint/2010/main" val="2855166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7BCDF6-A1AF-F216-06D0-5FF1F571125F}"/>
              </a:ext>
            </a:extLst>
          </p:cNvPr>
          <p:cNvPicPr>
            <a:picLocks noChangeAspect="1"/>
          </p:cNvPicPr>
          <p:nvPr/>
        </p:nvPicPr>
        <p:blipFill>
          <a:blip r:embed="rId2"/>
          <a:stretch>
            <a:fillRect/>
          </a:stretch>
        </p:blipFill>
        <p:spPr>
          <a:xfrm>
            <a:off x="1941589" y="182746"/>
            <a:ext cx="8599350" cy="6492508"/>
          </a:xfrm>
          <a:prstGeom prst="rect">
            <a:avLst/>
          </a:prstGeom>
          <a:ln>
            <a:noFill/>
          </a:ln>
        </p:spPr>
      </p:pic>
    </p:spTree>
    <p:extLst>
      <p:ext uri="{BB962C8B-B14F-4D97-AF65-F5344CB8AC3E}">
        <p14:creationId xmlns:p14="http://schemas.microsoft.com/office/powerpoint/2010/main" val="2495295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E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2435E9-BB1B-9530-8CC9-F7536C253C70}"/>
              </a:ext>
            </a:extLst>
          </p:cNvPr>
          <p:cNvSpPr txBox="1"/>
          <p:nvPr/>
        </p:nvSpPr>
        <p:spPr>
          <a:xfrm>
            <a:off x="1882746" y="1050925"/>
            <a:ext cx="8572163" cy="4524315"/>
          </a:xfrm>
          <a:prstGeom prst="rect">
            <a:avLst/>
          </a:prstGeom>
          <a:noFill/>
        </p:spPr>
        <p:txBody>
          <a:bodyPr wrap="square">
            <a:spAutoFit/>
          </a:bodyPr>
          <a:lstStyle/>
          <a:p>
            <a:r>
              <a:rPr lang="en-GB" sz="2400" b="1" dirty="0"/>
              <a:t>Answers</a:t>
            </a:r>
          </a:p>
          <a:p>
            <a:endParaRPr lang="en-GB" sz="2400" b="1" dirty="0"/>
          </a:p>
          <a:p>
            <a:pPr>
              <a:buFont typeface="+mj-lt"/>
              <a:buAutoNum type="arabicPeriod"/>
            </a:pPr>
            <a:r>
              <a:rPr lang="en-GB" sz="2400" dirty="0"/>
              <a:t> Have you ever visited Australia?</a:t>
            </a:r>
          </a:p>
          <a:p>
            <a:pPr>
              <a:buFont typeface="+mj-lt"/>
              <a:buAutoNum type="arabicPeriod"/>
            </a:pPr>
            <a:r>
              <a:rPr lang="en-GB" sz="2400" dirty="0"/>
              <a:t> I have never been to Canada.</a:t>
            </a:r>
          </a:p>
          <a:p>
            <a:pPr>
              <a:buFont typeface="+mj-lt"/>
              <a:buAutoNum type="arabicPeriod"/>
            </a:pPr>
            <a:r>
              <a:rPr lang="en-GB" sz="2400" dirty="0"/>
              <a:t> Has she stayed in a five-star hotel before?</a:t>
            </a:r>
          </a:p>
          <a:p>
            <a:pPr>
              <a:buFont typeface="+mj-lt"/>
              <a:buAutoNum type="arabicPeriod"/>
            </a:pPr>
            <a:r>
              <a:rPr lang="en-GB" sz="2400" dirty="0"/>
              <a:t> I haven’t taken an international flight yet.</a:t>
            </a:r>
          </a:p>
          <a:p>
            <a:pPr>
              <a:buFont typeface="+mj-lt"/>
              <a:buAutoNum type="arabicPeriod"/>
            </a:pPr>
            <a:r>
              <a:rPr lang="en-GB" sz="2400" dirty="0"/>
              <a:t> They have visited many museums during their trip.</a:t>
            </a:r>
          </a:p>
          <a:p>
            <a:pPr>
              <a:buFont typeface="+mj-lt"/>
              <a:buAutoNum type="arabicPeriod"/>
            </a:pPr>
            <a:r>
              <a:rPr lang="en-GB" sz="2400" dirty="0"/>
              <a:t> We have already seen the Eiffel Tower.</a:t>
            </a:r>
          </a:p>
          <a:p>
            <a:pPr>
              <a:buFont typeface="+mj-lt"/>
              <a:buAutoNum type="arabicPeriod"/>
            </a:pPr>
            <a:r>
              <a:rPr lang="en-GB" sz="2400" dirty="0"/>
              <a:t> Have they explored the old castles in Scotland?</a:t>
            </a:r>
          </a:p>
          <a:p>
            <a:pPr>
              <a:buFont typeface="+mj-lt"/>
              <a:buAutoNum type="arabicPeriod"/>
            </a:pPr>
            <a:r>
              <a:rPr lang="en-GB" sz="2400" dirty="0"/>
              <a:t> We have never met our tour guide.</a:t>
            </a:r>
          </a:p>
          <a:p>
            <a:pPr>
              <a:buFont typeface="+mj-lt"/>
              <a:buAutoNum type="arabicPeriod"/>
            </a:pPr>
            <a:r>
              <a:rPr lang="en-GB" sz="2400" dirty="0"/>
              <a:t> They haven’t booked their tickets for the train.</a:t>
            </a:r>
          </a:p>
          <a:p>
            <a:pPr>
              <a:buFont typeface="+mj-lt"/>
              <a:buAutoNum type="arabicPeriod"/>
            </a:pPr>
            <a:r>
              <a:rPr lang="en-GB" sz="2400" dirty="0"/>
              <a:t> Have you ever gone snorkelling on holiday?</a:t>
            </a:r>
          </a:p>
        </p:txBody>
      </p:sp>
    </p:spTree>
    <p:extLst>
      <p:ext uri="{BB962C8B-B14F-4D97-AF65-F5344CB8AC3E}">
        <p14:creationId xmlns:p14="http://schemas.microsoft.com/office/powerpoint/2010/main" val="2477484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E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57236E-6407-35E2-82BF-480672F232F3}"/>
              </a:ext>
            </a:extLst>
          </p:cNvPr>
          <p:cNvSpPr txBox="1"/>
          <p:nvPr/>
        </p:nvSpPr>
        <p:spPr>
          <a:xfrm>
            <a:off x="1704939" y="559242"/>
            <a:ext cx="9048919" cy="830997"/>
          </a:xfrm>
          <a:prstGeom prst="rect">
            <a:avLst/>
          </a:prstGeom>
          <a:noFill/>
        </p:spPr>
        <p:txBody>
          <a:bodyPr wrap="square">
            <a:spAutoFit/>
          </a:bodyPr>
          <a:lstStyle/>
          <a:p>
            <a:r>
              <a:rPr lang="en-GB" sz="2400" dirty="0"/>
              <a:t>Each sentence below contains a mistake. Rewrite the sentence correctly using the </a:t>
            </a:r>
            <a:r>
              <a:rPr lang="en-GB" sz="2400" b="1" dirty="0"/>
              <a:t>present perfect tense</a:t>
            </a:r>
            <a:r>
              <a:rPr lang="en-GB" sz="2400" dirty="0"/>
              <a:t>.</a:t>
            </a:r>
          </a:p>
        </p:txBody>
      </p:sp>
      <p:sp>
        <p:nvSpPr>
          <p:cNvPr id="6" name="TextBox 5">
            <a:extLst>
              <a:ext uri="{FF2B5EF4-FFF2-40B4-BE49-F238E27FC236}">
                <a16:creationId xmlns:a16="http://schemas.microsoft.com/office/drawing/2014/main" id="{3B53338C-0EF0-63B9-9A2A-E2E74CCB4805}"/>
              </a:ext>
            </a:extLst>
          </p:cNvPr>
          <p:cNvSpPr txBox="1"/>
          <p:nvPr/>
        </p:nvSpPr>
        <p:spPr>
          <a:xfrm>
            <a:off x="378304" y="1682109"/>
            <a:ext cx="9048918" cy="378565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GB" altLang="en-US" sz="2400" i="0" u="none" strike="noStrike" cap="none" normalizeH="0" baseline="0" dirty="0">
                <a:ln>
                  <a:noFill/>
                </a:ln>
                <a:solidFill>
                  <a:schemeClr val="tx1"/>
                </a:solidFill>
                <a:effectLst/>
                <a:latin typeface="Aptos" panose="020B0004020202020204" pitchFamily="34" charset="0"/>
              </a:rPr>
              <a:t>1. I has eat in a famous restaurant in Paris.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altLang="en-US" sz="2400" i="0" u="none" strike="noStrike" cap="none" normalizeH="0" baseline="0" dirty="0">
                <a:ln>
                  <a:noFill/>
                </a:ln>
                <a:solidFill>
                  <a:schemeClr val="tx1"/>
                </a:solidFill>
                <a:effectLst/>
                <a:latin typeface="Aptos" panose="020B0004020202020204" pitchFamily="34" charset="0"/>
              </a:rPr>
              <a:t>2. She have already plan her trip to Italy.</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altLang="en-US" sz="2400" i="0" u="none" strike="noStrike" cap="none" normalizeH="0" baseline="0" dirty="0">
                <a:ln>
                  <a:noFill/>
                </a:ln>
                <a:solidFill>
                  <a:schemeClr val="tx1"/>
                </a:solidFill>
                <a:effectLst/>
                <a:latin typeface="Aptos" panose="020B0004020202020204" pitchFamily="34" charset="0"/>
              </a:rPr>
              <a:t>3. We hasn’t travel to Asia before.</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altLang="en-US" sz="2400" i="0" u="none" strike="noStrike" cap="none" normalizeH="0" baseline="0" dirty="0">
                <a:ln>
                  <a:noFill/>
                </a:ln>
                <a:solidFill>
                  <a:schemeClr val="tx1"/>
                </a:solidFill>
                <a:effectLst/>
                <a:latin typeface="Aptos" panose="020B0004020202020204" pitchFamily="34" charset="0"/>
              </a:rPr>
              <a:t>4. Have they ever see the pyramids in Egypt?</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altLang="en-US" sz="2400" i="0" u="none" strike="noStrike" cap="none" normalizeH="0" baseline="0" dirty="0">
                <a:ln>
                  <a:noFill/>
                </a:ln>
                <a:solidFill>
                  <a:schemeClr val="tx1"/>
                </a:solidFill>
                <a:effectLst/>
                <a:latin typeface="Aptos" panose="020B0004020202020204" pitchFamily="34" charset="0"/>
              </a:rPr>
              <a:t>5. He has get lost in the city two times now.</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altLang="en-US" sz="2400" i="0" u="none" strike="noStrike" cap="none" normalizeH="0" baseline="0" dirty="0">
                <a:ln>
                  <a:noFill/>
                </a:ln>
                <a:solidFill>
                  <a:schemeClr val="tx1"/>
                </a:solidFill>
                <a:effectLst/>
                <a:latin typeface="Aptos" panose="020B0004020202020204" pitchFamily="34" charset="0"/>
              </a:rPr>
              <a:t>6. They have went to the beach every summer.</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altLang="en-US" sz="2400" i="0" u="none" strike="noStrike" cap="none" normalizeH="0" baseline="0" dirty="0">
                <a:ln>
                  <a:noFill/>
                </a:ln>
                <a:solidFill>
                  <a:schemeClr val="tx1"/>
                </a:solidFill>
                <a:effectLst/>
                <a:latin typeface="Aptos" panose="020B0004020202020204" pitchFamily="34" charset="0"/>
              </a:rPr>
              <a:t>7. We have climb Mount Fuji.</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altLang="en-US" sz="2400" i="0" u="none" strike="noStrike" cap="none" normalizeH="0" baseline="0" dirty="0">
                <a:ln>
                  <a:noFill/>
                </a:ln>
                <a:solidFill>
                  <a:schemeClr val="tx1"/>
                </a:solidFill>
                <a:effectLst/>
                <a:latin typeface="Aptos" panose="020B0004020202020204" pitchFamily="34" charset="0"/>
              </a:rPr>
              <a:t>8. I has visit five countries this year.</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altLang="en-US" sz="2400" i="0" u="none" strike="noStrike" cap="none" normalizeH="0" baseline="0" dirty="0">
                <a:ln>
                  <a:noFill/>
                </a:ln>
                <a:solidFill>
                  <a:schemeClr val="tx1"/>
                </a:solidFill>
                <a:effectLst/>
                <a:latin typeface="Aptos" panose="020B0004020202020204" pitchFamily="34" charset="0"/>
              </a:rPr>
              <a:t>9. You have never fly in a private jet before?</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GB" altLang="en-US" sz="2400" i="0" u="none" strike="noStrike" cap="none" normalizeH="0" baseline="0" dirty="0">
                <a:ln>
                  <a:noFill/>
                </a:ln>
                <a:solidFill>
                  <a:schemeClr val="tx1"/>
                </a:solidFill>
                <a:effectLst/>
                <a:latin typeface="Aptos" panose="020B0004020202020204" pitchFamily="34" charset="0"/>
              </a:rPr>
              <a:t>10. He have booked the tickets for the cruise. </a:t>
            </a:r>
          </a:p>
        </p:txBody>
      </p:sp>
    </p:spTree>
    <p:extLst>
      <p:ext uri="{BB962C8B-B14F-4D97-AF65-F5344CB8AC3E}">
        <p14:creationId xmlns:p14="http://schemas.microsoft.com/office/powerpoint/2010/main" val="713186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E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9499FF-9089-7BD4-0568-F17D9D32DECE}"/>
              </a:ext>
            </a:extLst>
          </p:cNvPr>
          <p:cNvSpPr txBox="1"/>
          <p:nvPr/>
        </p:nvSpPr>
        <p:spPr>
          <a:xfrm>
            <a:off x="1201738" y="1246369"/>
            <a:ext cx="8927538" cy="4493538"/>
          </a:xfrm>
          <a:prstGeom prst="rect">
            <a:avLst/>
          </a:prstGeom>
          <a:noFill/>
        </p:spPr>
        <p:txBody>
          <a:bodyPr wrap="square">
            <a:spAutoFit/>
          </a:bodyPr>
          <a:lstStyle/>
          <a:p>
            <a:r>
              <a:rPr lang="en-GB" sz="2800" b="1" dirty="0"/>
              <a:t>Answers</a:t>
            </a:r>
          </a:p>
          <a:p>
            <a:endParaRPr lang="en-GB" b="1" dirty="0"/>
          </a:p>
          <a:p>
            <a:pPr>
              <a:buFont typeface="+mj-lt"/>
              <a:buAutoNum type="arabicPeriod"/>
            </a:pPr>
            <a:r>
              <a:rPr lang="en-GB" sz="2400" dirty="0"/>
              <a:t>   I </a:t>
            </a:r>
            <a:r>
              <a:rPr lang="en-GB" sz="2400" b="1" dirty="0"/>
              <a:t>have eaten </a:t>
            </a:r>
            <a:r>
              <a:rPr lang="en-GB" sz="2400" dirty="0"/>
              <a:t>in a famous restaurant in Paris.</a:t>
            </a:r>
          </a:p>
          <a:p>
            <a:pPr>
              <a:buFont typeface="+mj-lt"/>
              <a:buAutoNum type="arabicPeriod"/>
            </a:pPr>
            <a:r>
              <a:rPr lang="en-GB" sz="2400" dirty="0"/>
              <a:t>   She </a:t>
            </a:r>
            <a:r>
              <a:rPr lang="en-GB" sz="2400" b="1" dirty="0"/>
              <a:t>has already planned </a:t>
            </a:r>
            <a:r>
              <a:rPr lang="en-GB" sz="2400" dirty="0"/>
              <a:t>her trip to Italy.</a:t>
            </a:r>
          </a:p>
          <a:p>
            <a:pPr>
              <a:buFont typeface="+mj-lt"/>
              <a:buAutoNum type="arabicPeriod"/>
            </a:pPr>
            <a:r>
              <a:rPr lang="en-GB" sz="2400" dirty="0"/>
              <a:t>   We </a:t>
            </a:r>
            <a:r>
              <a:rPr lang="en-GB" sz="2400" b="1" dirty="0"/>
              <a:t>haven’t travelled </a:t>
            </a:r>
            <a:r>
              <a:rPr lang="en-GB" sz="2400" dirty="0"/>
              <a:t>to Asia before.</a:t>
            </a:r>
          </a:p>
          <a:p>
            <a:pPr>
              <a:buFont typeface="+mj-lt"/>
              <a:buAutoNum type="arabicPeriod"/>
            </a:pPr>
            <a:r>
              <a:rPr lang="en-GB" sz="2400" dirty="0"/>
              <a:t>   Have they </a:t>
            </a:r>
            <a:r>
              <a:rPr lang="en-GB" sz="2400" b="1" dirty="0"/>
              <a:t>ever seen </a:t>
            </a:r>
            <a:r>
              <a:rPr lang="en-GB" sz="2400" dirty="0"/>
              <a:t>the pyramids in Egypt?</a:t>
            </a:r>
          </a:p>
          <a:p>
            <a:pPr>
              <a:buFont typeface="+mj-lt"/>
              <a:buAutoNum type="arabicPeriod"/>
            </a:pPr>
            <a:r>
              <a:rPr lang="en-GB" sz="2400" dirty="0"/>
              <a:t>   He </a:t>
            </a:r>
            <a:r>
              <a:rPr lang="en-GB" sz="2400" b="1" dirty="0"/>
              <a:t>has gotten/got </a:t>
            </a:r>
            <a:r>
              <a:rPr lang="en-GB" sz="2400" dirty="0"/>
              <a:t>lost in the city two times now.</a:t>
            </a:r>
          </a:p>
          <a:p>
            <a:pPr>
              <a:buFont typeface="+mj-lt"/>
              <a:buAutoNum type="arabicPeriod"/>
            </a:pPr>
            <a:r>
              <a:rPr lang="en-GB" sz="2400" dirty="0"/>
              <a:t>   They </a:t>
            </a:r>
            <a:r>
              <a:rPr lang="en-GB" sz="2400" b="1" dirty="0"/>
              <a:t>have gone </a:t>
            </a:r>
            <a:r>
              <a:rPr lang="en-GB" sz="2400" dirty="0"/>
              <a:t>to the beach every summer.</a:t>
            </a:r>
          </a:p>
          <a:p>
            <a:pPr>
              <a:buFont typeface="+mj-lt"/>
              <a:buAutoNum type="arabicPeriod"/>
            </a:pPr>
            <a:r>
              <a:rPr lang="en-GB" sz="2400" dirty="0"/>
              <a:t>   We have </a:t>
            </a:r>
            <a:r>
              <a:rPr lang="en-GB" sz="2400" b="1" dirty="0"/>
              <a:t>climbed</a:t>
            </a:r>
            <a:r>
              <a:rPr lang="en-GB" sz="2400" dirty="0"/>
              <a:t> Mount Fuji.</a:t>
            </a:r>
          </a:p>
          <a:p>
            <a:pPr>
              <a:buFont typeface="+mj-lt"/>
              <a:buAutoNum type="arabicPeriod"/>
            </a:pPr>
            <a:r>
              <a:rPr lang="en-GB" sz="2400" dirty="0"/>
              <a:t>   I </a:t>
            </a:r>
            <a:r>
              <a:rPr lang="en-GB" sz="2400" b="1" dirty="0"/>
              <a:t>have visited </a:t>
            </a:r>
            <a:r>
              <a:rPr lang="en-GB" sz="2400" dirty="0"/>
              <a:t>five countries this year.</a:t>
            </a:r>
          </a:p>
          <a:p>
            <a:pPr>
              <a:buFont typeface="+mj-lt"/>
              <a:buAutoNum type="arabicPeriod"/>
            </a:pPr>
            <a:r>
              <a:rPr lang="en-GB" sz="2400" dirty="0"/>
              <a:t>   </a:t>
            </a:r>
            <a:r>
              <a:rPr lang="en-GB" sz="2400" b="1" dirty="0"/>
              <a:t>Have you ever flown </a:t>
            </a:r>
            <a:r>
              <a:rPr lang="en-GB" sz="2400" dirty="0"/>
              <a:t>in a private jet before?</a:t>
            </a:r>
          </a:p>
          <a:p>
            <a:pPr>
              <a:buFont typeface="+mj-lt"/>
              <a:buAutoNum type="arabicPeriod"/>
            </a:pPr>
            <a:r>
              <a:rPr lang="en-GB" sz="2400" dirty="0"/>
              <a:t> </a:t>
            </a:r>
            <a:r>
              <a:rPr lang="en-GB" sz="2400" b="1" dirty="0"/>
              <a:t>He has booked </a:t>
            </a:r>
            <a:r>
              <a:rPr lang="en-GB" sz="2400" dirty="0"/>
              <a:t>the tickets for the cruise.</a:t>
            </a:r>
          </a:p>
        </p:txBody>
      </p:sp>
    </p:spTree>
    <p:extLst>
      <p:ext uri="{BB962C8B-B14F-4D97-AF65-F5344CB8AC3E}">
        <p14:creationId xmlns:p14="http://schemas.microsoft.com/office/powerpoint/2010/main" val="362195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E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C96BA5-6273-3D4E-E3A8-C3CDBD643794}"/>
              </a:ext>
            </a:extLst>
          </p:cNvPr>
          <p:cNvSpPr txBox="1"/>
          <p:nvPr/>
        </p:nvSpPr>
        <p:spPr>
          <a:xfrm>
            <a:off x="2911111" y="2746980"/>
            <a:ext cx="6097348" cy="923330"/>
          </a:xfrm>
          <a:prstGeom prst="rect">
            <a:avLst/>
          </a:prstGeom>
          <a:noFill/>
        </p:spPr>
        <p:txBody>
          <a:bodyPr wrap="square">
            <a:spAutoFit/>
          </a:bodyPr>
          <a:lstStyle/>
          <a:p>
            <a:r>
              <a:rPr lang="en-GB" b="1" dirty="0">
                <a:solidFill>
                  <a:srgbClr val="FF0000"/>
                </a:solidFill>
                <a:hlinkClick r:id="rId2">
                  <a:extLst>
                    <a:ext uri="{A12FA001-AC4F-418D-AE19-62706E023703}">
                      <ahyp:hlinkClr xmlns:ahyp="http://schemas.microsoft.com/office/drawing/2018/hyperlinkcolor" val="tx"/>
                    </a:ext>
                  </a:extLst>
                </a:hlinkClick>
              </a:rPr>
              <a:t>Speaking practice</a:t>
            </a:r>
            <a:r>
              <a:rPr lang="en-GB" b="1" dirty="0">
                <a:solidFill>
                  <a:srgbClr val="467886"/>
                </a:solidFill>
                <a:hlinkClick r:id="rId2">
                  <a:extLst>
                    <a:ext uri="{A12FA001-AC4F-418D-AE19-62706E023703}">
                      <ahyp:hlinkClr xmlns:ahyp="http://schemas.microsoft.com/office/drawing/2018/hyperlinkcolor" val="tx"/>
                    </a:ext>
                  </a:extLst>
                </a:hlinkClick>
              </a:rPr>
              <a:t>. Please copy and paste into your browser or visit our website and share your screen. </a:t>
            </a:r>
          </a:p>
          <a:p>
            <a:r>
              <a:rPr lang="en-GB" b="1" dirty="0">
                <a:solidFill>
                  <a:srgbClr val="FF0000"/>
                </a:solidFill>
              </a:rPr>
              <a:t>https://www.iheartenglish2.co.uk/teaching-resources</a:t>
            </a:r>
          </a:p>
        </p:txBody>
      </p:sp>
      <p:sp>
        <p:nvSpPr>
          <p:cNvPr id="4" name="TextBox 3">
            <a:extLst>
              <a:ext uri="{FF2B5EF4-FFF2-40B4-BE49-F238E27FC236}">
                <a16:creationId xmlns:a16="http://schemas.microsoft.com/office/drawing/2014/main" id="{F83B9B5D-86A9-45EA-8A9B-B532CAB5481A}"/>
              </a:ext>
            </a:extLst>
          </p:cNvPr>
          <p:cNvSpPr txBox="1"/>
          <p:nvPr/>
        </p:nvSpPr>
        <p:spPr>
          <a:xfrm>
            <a:off x="3833601" y="1772156"/>
            <a:ext cx="3161058" cy="523220"/>
          </a:xfrm>
          <a:prstGeom prst="rect">
            <a:avLst/>
          </a:prstGeom>
          <a:noFill/>
        </p:spPr>
        <p:txBody>
          <a:bodyPr wrap="none" rtlCol="0">
            <a:spAutoFit/>
          </a:bodyPr>
          <a:lstStyle/>
          <a:p>
            <a:r>
              <a:rPr lang="en-GB" sz="2800" b="1" dirty="0">
                <a:solidFill>
                  <a:srgbClr val="FF0000"/>
                </a:solidFill>
              </a:rPr>
              <a:t>For teachers only. </a:t>
            </a:r>
          </a:p>
        </p:txBody>
      </p:sp>
    </p:spTree>
    <p:extLst>
      <p:ext uri="{BB962C8B-B14F-4D97-AF65-F5344CB8AC3E}">
        <p14:creationId xmlns:p14="http://schemas.microsoft.com/office/powerpoint/2010/main" val="4209754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E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485905-AE6D-97B4-FC2F-69D639ABAEB2}"/>
              </a:ext>
            </a:extLst>
          </p:cNvPr>
          <p:cNvSpPr txBox="1"/>
          <p:nvPr/>
        </p:nvSpPr>
        <p:spPr>
          <a:xfrm>
            <a:off x="10028918" y="135686"/>
            <a:ext cx="2012269" cy="1323439"/>
          </a:xfrm>
          <a:prstGeom prst="rect">
            <a:avLst/>
          </a:prstGeom>
          <a:noFill/>
        </p:spPr>
        <p:txBody>
          <a:bodyPr wrap="square" rtlCol="0">
            <a:spAutoFit/>
          </a:bodyPr>
          <a:lstStyle/>
          <a:p>
            <a:r>
              <a:rPr lang="en-GB" sz="1600" dirty="0"/>
              <a:t>TOPIC: </a:t>
            </a:r>
            <a:r>
              <a:rPr lang="en-GB" sz="1600" b="1" dirty="0"/>
              <a:t>TRAVELING</a:t>
            </a:r>
          </a:p>
          <a:p>
            <a:r>
              <a:rPr lang="en-GB" sz="1600" dirty="0"/>
              <a:t>FOCUS: grammar, Present perfect tense, speaking </a:t>
            </a:r>
          </a:p>
          <a:p>
            <a:r>
              <a:rPr lang="en-GB" sz="1600" dirty="0"/>
              <a:t>Level: B1</a:t>
            </a:r>
          </a:p>
        </p:txBody>
      </p:sp>
      <p:pic>
        <p:nvPicPr>
          <p:cNvPr id="4" name="Picture 3" descr="A person looking at a screen&#10;&#10;Description automatically generated">
            <a:extLst>
              <a:ext uri="{FF2B5EF4-FFF2-40B4-BE49-F238E27FC236}">
                <a16:creationId xmlns:a16="http://schemas.microsoft.com/office/drawing/2014/main" id="{F912D498-12D0-22F6-80EA-091A44720A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73" y="1996966"/>
            <a:ext cx="2852864" cy="1903395"/>
          </a:xfrm>
          <a:prstGeom prst="rect">
            <a:avLst/>
          </a:prstGeom>
        </p:spPr>
      </p:pic>
      <p:pic>
        <p:nvPicPr>
          <p:cNvPr id="6" name="Picture 5" descr="A bridge with towers and lights&#10;&#10;Description automatically generated with medium confidence">
            <a:extLst>
              <a:ext uri="{FF2B5EF4-FFF2-40B4-BE49-F238E27FC236}">
                <a16:creationId xmlns:a16="http://schemas.microsoft.com/office/drawing/2014/main" id="{BC0C3EAE-2EF3-1BE2-A264-19D42135A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4945" y="1996966"/>
            <a:ext cx="2852863" cy="1903395"/>
          </a:xfrm>
          <a:prstGeom prst="rect">
            <a:avLst/>
          </a:prstGeom>
        </p:spPr>
      </p:pic>
      <p:pic>
        <p:nvPicPr>
          <p:cNvPr id="8" name="Picture 7" descr="Eiffel Tower with trees and a cloudy sky&#10;&#10;Description automatically generated">
            <a:extLst>
              <a:ext uri="{FF2B5EF4-FFF2-40B4-BE49-F238E27FC236}">
                <a16:creationId xmlns:a16="http://schemas.microsoft.com/office/drawing/2014/main" id="{400EEED2-25EF-D4FF-7A03-BFD0D1DEBB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8917" y="1996966"/>
            <a:ext cx="2873051" cy="1903396"/>
          </a:xfrm>
          <a:prstGeom prst="rect">
            <a:avLst/>
          </a:prstGeom>
        </p:spPr>
      </p:pic>
      <p:pic>
        <p:nvPicPr>
          <p:cNvPr id="10" name="Picture 9" descr="A person taking a picture of a person&#10;&#10;Description automatically generated">
            <a:extLst>
              <a:ext uri="{FF2B5EF4-FFF2-40B4-BE49-F238E27FC236}">
                <a16:creationId xmlns:a16="http://schemas.microsoft.com/office/drawing/2014/main" id="{82569337-5C25-D040-B0A8-FB4F3863CA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8164" y="1996966"/>
            <a:ext cx="2852863" cy="1903395"/>
          </a:xfrm>
          <a:prstGeom prst="rect">
            <a:avLst/>
          </a:prstGeom>
        </p:spPr>
      </p:pic>
      <p:sp>
        <p:nvSpPr>
          <p:cNvPr id="11" name="TextBox 10">
            <a:extLst>
              <a:ext uri="{FF2B5EF4-FFF2-40B4-BE49-F238E27FC236}">
                <a16:creationId xmlns:a16="http://schemas.microsoft.com/office/drawing/2014/main" id="{60525BEE-49EF-25D4-4C5A-91B7CC28884A}"/>
              </a:ext>
            </a:extLst>
          </p:cNvPr>
          <p:cNvSpPr txBox="1"/>
          <p:nvPr/>
        </p:nvSpPr>
        <p:spPr>
          <a:xfrm>
            <a:off x="170973" y="379806"/>
            <a:ext cx="9475158" cy="5940088"/>
          </a:xfrm>
          <a:prstGeom prst="rect">
            <a:avLst/>
          </a:prstGeom>
          <a:noFill/>
        </p:spPr>
        <p:txBody>
          <a:bodyPr wrap="none" rtlCol="0">
            <a:spAutoFit/>
          </a:bodyPr>
          <a:lstStyle/>
          <a:p>
            <a:r>
              <a:rPr lang="en-GB" sz="2400" b="1" dirty="0">
                <a:solidFill>
                  <a:srgbClr val="FF0000"/>
                </a:solidFill>
              </a:rPr>
              <a:t>                  TEACHERS ONLY: </a:t>
            </a:r>
          </a:p>
          <a:p>
            <a:r>
              <a:rPr lang="en-GB" sz="2400" b="1" dirty="0"/>
              <a:t>                 WARMER:   </a:t>
            </a:r>
            <a:r>
              <a:rPr lang="en-GB" sz="2400" b="1" dirty="0">
                <a:solidFill>
                  <a:schemeClr val="tx2">
                    <a:lumMod val="75000"/>
                    <a:lumOff val="25000"/>
                  </a:schemeClr>
                </a:solidFill>
              </a:rPr>
              <a:t>Describe the images. </a:t>
            </a:r>
          </a:p>
          <a:p>
            <a:r>
              <a:rPr lang="en-GB" sz="2400" b="1" dirty="0">
                <a:solidFill>
                  <a:schemeClr val="tx2">
                    <a:lumMod val="75000"/>
                    <a:lumOff val="25000"/>
                  </a:schemeClr>
                </a:solidFill>
              </a:rPr>
              <a:t>                 Where are the people? What are they doing? </a:t>
            </a:r>
          </a:p>
          <a:p>
            <a:r>
              <a:rPr lang="en-GB" sz="2400" b="1" dirty="0">
                <a:solidFill>
                  <a:schemeClr val="tx2">
                    <a:lumMod val="75000"/>
                    <a:lumOff val="25000"/>
                  </a:schemeClr>
                </a:solidFill>
              </a:rPr>
              <a:t>                 Do you have the same or similar experiences?</a:t>
            </a:r>
          </a:p>
          <a:p>
            <a:endParaRPr lang="en-GB" sz="2400" b="1" dirty="0">
              <a:solidFill>
                <a:schemeClr val="tx2">
                  <a:lumMod val="75000"/>
                  <a:lumOff val="25000"/>
                </a:schemeClr>
              </a:solidFill>
            </a:endParaRPr>
          </a:p>
          <a:p>
            <a:endParaRPr lang="en-GB" sz="2400" b="1" dirty="0">
              <a:solidFill>
                <a:schemeClr val="tx2">
                  <a:lumMod val="75000"/>
                  <a:lumOff val="25000"/>
                </a:schemeClr>
              </a:solidFill>
            </a:endParaRPr>
          </a:p>
          <a:p>
            <a:endParaRPr lang="en-GB" sz="2400" b="1" dirty="0">
              <a:solidFill>
                <a:schemeClr val="tx2">
                  <a:lumMod val="75000"/>
                  <a:lumOff val="25000"/>
                </a:schemeClr>
              </a:solidFill>
            </a:endParaRPr>
          </a:p>
          <a:p>
            <a:endParaRPr lang="en-GB" sz="2400" b="1" dirty="0">
              <a:solidFill>
                <a:schemeClr val="tx2">
                  <a:lumMod val="75000"/>
                  <a:lumOff val="25000"/>
                </a:schemeClr>
              </a:solidFill>
            </a:endParaRPr>
          </a:p>
          <a:p>
            <a:endParaRPr lang="en-GB" sz="2400" b="1" dirty="0">
              <a:solidFill>
                <a:schemeClr val="tx2">
                  <a:lumMod val="75000"/>
                  <a:lumOff val="25000"/>
                </a:schemeClr>
              </a:solidFill>
            </a:endParaRPr>
          </a:p>
          <a:p>
            <a:endParaRPr lang="en-GB" sz="2400" b="1" dirty="0">
              <a:solidFill>
                <a:schemeClr val="tx2">
                  <a:lumMod val="75000"/>
                  <a:lumOff val="25000"/>
                </a:schemeClr>
              </a:solidFill>
            </a:endParaRPr>
          </a:p>
          <a:p>
            <a:r>
              <a:rPr lang="en-GB" sz="2000" b="1" dirty="0">
                <a:solidFill>
                  <a:schemeClr val="tx2">
                    <a:lumMod val="75000"/>
                    <a:lumOff val="25000"/>
                  </a:schemeClr>
                </a:solidFill>
              </a:rPr>
              <a:t> </a:t>
            </a:r>
            <a:r>
              <a:rPr lang="en-GB" sz="2000" b="1" dirty="0">
                <a:solidFill>
                  <a:srgbClr val="FF0000"/>
                </a:solidFill>
              </a:rPr>
              <a:t>- Ask the student to read and answer the questions. </a:t>
            </a:r>
          </a:p>
          <a:p>
            <a:r>
              <a:rPr lang="en-GB" sz="2000" b="1" dirty="0">
                <a:solidFill>
                  <a:srgbClr val="FF0000"/>
                </a:solidFill>
              </a:rPr>
              <a:t>- Additional questions: </a:t>
            </a:r>
          </a:p>
          <a:p>
            <a:r>
              <a:rPr lang="en-GB" sz="2000" b="1" dirty="0">
                <a:solidFill>
                  <a:srgbClr val="FF0000"/>
                </a:solidFill>
              </a:rPr>
              <a:t>Have you ever been to the UK/France?</a:t>
            </a:r>
          </a:p>
          <a:p>
            <a:r>
              <a:rPr lang="en-GB" sz="2000" b="1" dirty="0">
                <a:solidFill>
                  <a:srgbClr val="FF0000"/>
                </a:solidFill>
              </a:rPr>
              <a:t>Have you ever seen the Eiffel tower/London Bridge? </a:t>
            </a:r>
          </a:p>
          <a:p>
            <a:r>
              <a:rPr lang="en-GB" sz="2000" b="1" dirty="0">
                <a:solidFill>
                  <a:srgbClr val="FF0000"/>
                </a:solidFill>
              </a:rPr>
              <a:t>Have you ever travelled by plane?</a:t>
            </a:r>
          </a:p>
          <a:p>
            <a:r>
              <a:rPr lang="en-GB" sz="2000" b="1" dirty="0">
                <a:solidFill>
                  <a:srgbClr val="FF0000"/>
                </a:solidFill>
              </a:rPr>
              <a:t>Have you ever taken a photo that you really liked?</a:t>
            </a:r>
          </a:p>
          <a:p>
            <a:r>
              <a:rPr lang="en-GB" sz="2000" b="1" dirty="0">
                <a:solidFill>
                  <a:srgbClr val="FF0000"/>
                </a:solidFill>
              </a:rPr>
              <a:t>(For group lessons, you can ask students, “What other places have you visited?”</a:t>
            </a:r>
            <a:endParaRPr lang="en-GB" sz="2000" b="1" dirty="0">
              <a:solidFill>
                <a:schemeClr val="tx2">
                  <a:lumMod val="75000"/>
                  <a:lumOff val="25000"/>
                </a:schemeClr>
              </a:solidFill>
            </a:endParaRPr>
          </a:p>
        </p:txBody>
      </p:sp>
    </p:spTree>
    <p:extLst>
      <p:ext uri="{BB962C8B-B14F-4D97-AF65-F5344CB8AC3E}">
        <p14:creationId xmlns:p14="http://schemas.microsoft.com/office/powerpoint/2010/main" val="1063225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E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87F8B6-DE61-3EE7-DEDA-53425A61E914}"/>
              </a:ext>
            </a:extLst>
          </p:cNvPr>
          <p:cNvSpPr txBox="1"/>
          <p:nvPr/>
        </p:nvSpPr>
        <p:spPr>
          <a:xfrm>
            <a:off x="3876085" y="340796"/>
            <a:ext cx="3801810" cy="523220"/>
          </a:xfrm>
          <a:prstGeom prst="rect">
            <a:avLst/>
          </a:prstGeom>
          <a:noFill/>
        </p:spPr>
        <p:txBody>
          <a:bodyPr wrap="none" rtlCol="0">
            <a:spAutoFit/>
          </a:bodyPr>
          <a:lstStyle/>
          <a:p>
            <a:r>
              <a:rPr lang="en-GB" sz="2800" b="1" dirty="0"/>
              <a:t>SPEAKING PRACTICE: </a:t>
            </a:r>
          </a:p>
        </p:txBody>
      </p:sp>
      <p:sp>
        <p:nvSpPr>
          <p:cNvPr id="3" name="TextBox 2">
            <a:extLst>
              <a:ext uri="{FF2B5EF4-FFF2-40B4-BE49-F238E27FC236}">
                <a16:creationId xmlns:a16="http://schemas.microsoft.com/office/drawing/2014/main" id="{240498E7-27DA-0495-55B1-84696557E00E}"/>
              </a:ext>
            </a:extLst>
          </p:cNvPr>
          <p:cNvSpPr txBox="1"/>
          <p:nvPr/>
        </p:nvSpPr>
        <p:spPr>
          <a:xfrm>
            <a:off x="9241104" y="156130"/>
            <a:ext cx="2532103" cy="369332"/>
          </a:xfrm>
          <a:prstGeom prst="rect">
            <a:avLst/>
          </a:prstGeom>
          <a:noFill/>
        </p:spPr>
        <p:txBody>
          <a:bodyPr wrap="none" rtlCol="0">
            <a:spAutoFit/>
          </a:bodyPr>
          <a:lstStyle/>
          <a:p>
            <a:r>
              <a:rPr lang="en-GB" dirty="0"/>
              <a:t>Pair work or group work </a:t>
            </a:r>
          </a:p>
        </p:txBody>
      </p:sp>
      <p:sp>
        <p:nvSpPr>
          <p:cNvPr id="4" name="TextBox 3">
            <a:extLst>
              <a:ext uri="{FF2B5EF4-FFF2-40B4-BE49-F238E27FC236}">
                <a16:creationId xmlns:a16="http://schemas.microsoft.com/office/drawing/2014/main" id="{CF8A0725-3C59-6C9C-11CF-2D05D77DCDDD}"/>
              </a:ext>
            </a:extLst>
          </p:cNvPr>
          <p:cNvSpPr txBox="1"/>
          <p:nvPr/>
        </p:nvSpPr>
        <p:spPr>
          <a:xfrm>
            <a:off x="1185554" y="864016"/>
            <a:ext cx="10491253" cy="1938992"/>
          </a:xfrm>
          <a:prstGeom prst="rect">
            <a:avLst/>
          </a:prstGeom>
          <a:noFill/>
        </p:spPr>
        <p:txBody>
          <a:bodyPr wrap="square" rtlCol="0">
            <a:spAutoFit/>
          </a:bodyPr>
          <a:lstStyle/>
          <a:p>
            <a:r>
              <a:rPr lang="en-GB" sz="2000" dirty="0"/>
              <a:t>Learn more about your classmates’ experiences. </a:t>
            </a:r>
          </a:p>
          <a:p>
            <a:endParaRPr lang="en-GB" sz="2000" dirty="0"/>
          </a:p>
          <a:p>
            <a:r>
              <a:rPr lang="en-GB" sz="2000" b="1" dirty="0"/>
              <a:t>Student A: </a:t>
            </a:r>
            <a:r>
              <a:rPr lang="en-GB" sz="2000" dirty="0"/>
              <a:t>Ask your classmate a question about their experiences related to travelling </a:t>
            </a:r>
          </a:p>
          <a:p>
            <a:r>
              <a:rPr lang="en-GB" sz="2000" dirty="0"/>
              <a:t>using present perfect tense. If you need some help, look at the pictures for ideas. </a:t>
            </a:r>
          </a:p>
          <a:p>
            <a:endParaRPr lang="en-GB" sz="2000" dirty="0"/>
          </a:p>
          <a:p>
            <a:r>
              <a:rPr lang="en-GB" sz="2000" b="1" dirty="0"/>
              <a:t>Student B: </a:t>
            </a:r>
            <a:r>
              <a:rPr lang="en-GB" sz="2000" dirty="0"/>
              <a:t>Answer the question, then ask a question to continue the conversation. </a:t>
            </a:r>
          </a:p>
        </p:txBody>
      </p:sp>
      <p:sp>
        <p:nvSpPr>
          <p:cNvPr id="5" name="TextBox 4">
            <a:extLst>
              <a:ext uri="{FF2B5EF4-FFF2-40B4-BE49-F238E27FC236}">
                <a16:creationId xmlns:a16="http://schemas.microsoft.com/office/drawing/2014/main" id="{BD14A1FF-9AF5-2E23-0C42-919A57974D31}"/>
              </a:ext>
            </a:extLst>
          </p:cNvPr>
          <p:cNvSpPr txBox="1"/>
          <p:nvPr/>
        </p:nvSpPr>
        <p:spPr>
          <a:xfrm>
            <a:off x="8882358" y="3503852"/>
            <a:ext cx="2451886" cy="2585323"/>
          </a:xfrm>
          <a:prstGeom prst="rect">
            <a:avLst/>
          </a:prstGeom>
          <a:noFill/>
        </p:spPr>
        <p:txBody>
          <a:bodyPr wrap="square" rtlCol="0">
            <a:spAutoFit/>
          </a:bodyPr>
          <a:lstStyle/>
          <a:p>
            <a:r>
              <a:rPr lang="en-GB" b="1" dirty="0"/>
              <a:t>EXAMPLE:</a:t>
            </a:r>
          </a:p>
          <a:p>
            <a:r>
              <a:rPr lang="en-GB" b="1" dirty="0"/>
              <a:t>Student A: </a:t>
            </a:r>
            <a:r>
              <a:rPr lang="en-GB" dirty="0"/>
              <a:t>Have you ever been </a:t>
            </a:r>
          </a:p>
          <a:p>
            <a:r>
              <a:rPr lang="en-GB" dirty="0"/>
              <a:t>To the USA before? </a:t>
            </a:r>
          </a:p>
          <a:p>
            <a:r>
              <a:rPr lang="en-GB" b="1" dirty="0"/>
              <a:t>Student B: </a:t>
            </a:r>
            <a:r>
              <a:rPr lang="en-GB" dirty="0"/>
              <a:t>No, I haven’t. </a:t>
            </a:r>
          </a:p>
          <a:p>
            <a:r>
              <a:rPr lang="en-GB" dirty="0"/>
              <a:t>What about you? </a:t>
            </a:r>
          </a:p>
          <a:p>
            <a:r>
              <a:rPr lang="en-GB" b="1" dirty="0"/>
              <a:t>Student A: </a:t>
            </a:r>
            <a:r>
              <a:rPr lang="en-GB" dirty="0"/>
              <a:t>Yes, I have. </a:t>
            </a:r>
          </a:p>
          <a:p>
            <a:r>
              <a:rPr lang="en-GB" dirty="0"/>
              <a:t>……..</a:t>
            </a:r>
          </a:p>
        </p:txBody>
      </p:sp>
      <p:pic>
        <p:nvPicPr>
          <p:cNvPr id="7" name="Picture 6" descr="A close-up of a plane&#10;&#10;Description automatically generated">
            <a:extLst>
              <a:ext uri="{FF2B5EF4-FFF2-40B4-BE49-F238E27FC236}">
                <a16:creationId xmlns:a16="http://schemas.microsoft.com/office/drawing/2014/main" id="{EF3C042F-6B83-0BC7-1A5E-B0A8BFB0A7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060" y="2937528"/>
            <a:ext cx="2451886" cy="1547753"/>
          </a:xfrm>
          <a:prstGeom prst="rect">
            <a:avLst/>
          </a:prstGeom>
        </p:spPr>
      </p:pic>
      <p:pic>
        <p:nvPicPr>
          <p:cNvPr id="9" name="Picture 8" descr="Eiffel Tower with trees and a cloudy sky&#10;&#10;Description automatically generated">
            <a:extLst>
              <a:ext uri="{FF2B5EF4-FFF2-40B4-BE49-F238E27FC236}">
                <a16:creationId xmlns:a16="http://schemas.microsoft.com/office/drawing/2014/main" id="{3F080277-97FE-9CF0-9167-2C9F3E2BE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060" y="4658022"/>
            <a:ext cx="2445671" cy="1620257"/>
          </a:xfrm>
          <a:prstGeom prst="rect">
            <a:avLst/>
          </a:prstGeom>
        </p:spPr>
      </p:pic>
      <p:pic>
        <p:nvPicPr>
          <p:cNvPr id="11" name="Picture 10" descr="A postcard with a picture of a car and a telephone booth&#10;&#10;Description automatically generated">
            <a:extLst>
              <a:ext uri="{FF2B5EF4-FFF2-40B4-BE49-F238E27FC236}">
                <a16:creationId xmlns:a16="http://schemas.microsoft.com/office/drawing/2014/main" id="{B54E8A1F-8A4F-46CD-0179-B8815818B1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4354" y="2937528"/>
            <a:ext cx="2431335" cy="1547753"/>
          </a:xfrm>
          <a:prstGeom prst="rect">
            <a:avLst/>
          </a:prstGeom>
        </p:spPr>
      </p:pic>
      <p:pic>
        <p:nvPicPr>
          <p:cNvPr id="12" name="Picture 11">
            <a:extLst>
              <a:ext uri="{FF2B5EF4-FFF2-40B4-BE49-F238E27FC236}">
                <a16:creationId xmlns:a16="http://schemas.microsoft.com/office/drawing/2014/main" id="{88D63D55-2101-98F5-A840-D83834682F8C}"/>
              </a:ext>
            </a:extLst>
          </p:cNvPr>
          <p:cNvPicPr>
            <a:picLocks noChangeAspect="1"/>
          </p:cNvPicPr>
          <p:nvPr/>
        </p:nvPicPr>
        <p:blipFill>
          <a:blip r:embed="rId5"/>
          <a:stretch>
            <a:fillRect/>
          </a:stretch>
        </p:blipFill>
        <p:spPr>
          <a:xfrm>
            <a:off x="3224353" y="4658023"/>
            <a:ext cx="2431335" cy="1620257"/>
          </a:xfrm>
          <a:prstGeom prst="rect">
            <a:avLst/>
          </a:prstGeom>
        </p:spPr>
      </p:pic>
      <p:pic>
        <p:nvPicPr>
          <p:cNvPr id="13" name="Picture 12">
            <a:extLst>
              <a:ext uri="{FF2B5EF4-FFF2-40B4-BE49-F238E27FC236}">
                <a16:creationId xmlns:a16="http://schemas.microsoft.com/office/drawing/2014/main" id="{87F5DC81-1E4A-F62A-F305-310186EF2E53}"/>
              </a:ext>
            </a:extLst>
          </p:cNvPr>
          <p:cNvPicPr>
            <a:picLocks noChangeAspect="1"/>
          </p:cNvPicPr>
          <p:nvPr/>
        </p:nvPicPr>
        <p:blipFill>
          <a:blip r:embed="rId6"/>
          <a:stretch>
            <a:fillRect/>
          </a:stretch>
        </p:blipFill>
        <p:spPr>
          <a:xfrm>
            <a:off x="5776991" y="2937527"/>
            <a:ext cx="2266492" cy="1584005"/>
          </a:xfrm>
          <a:prstGeom prst="rect">
            <a:avLst/>
          </a:prstGeom>
        </p:spPr>
      </p:pic>
      <p:pic>
        <p:nvPicPr>
          <p:cNvPr id="14" name="Picture 13">
            <a:extLst>
              <a:ext uri="{FF2B5EF4-FFF2-40B4-BE49-F238E27FC236}">
                <a16:creationId xmlns:a16="http://schemas.microsoft.com/office/drawing/2014/main" id="{A14023CA-33C5-C606-D31A-88D9B6123AD6}"/>
              </a:ext>
            </a:extLst>
          </p:cNvPr>
          <p:cNvPicPr>
            <a:picLocks noChangeAspect="1"/>
          </p:cNvPicPr>
          <p:nvPr/>
        </p:nvPicPr>
        <p:blipFill>
          <a:blip r:embed="rId7"/>
          <a:stretch>
            <a:fillRect/>
          </a:stretch>
        </p:blipFill>
        <p:spPr>
          <a:xfrm>
            <a:off x="5776990" y="4656051"/>
            <a:ext cx="2266493" cy="1620257"/>
          </a:xfrm>
          <a:prstGeom prst="rect">
            <a:avLst/>
          </a:prstGeom>
        </p:spPr>
      </p:pic>
    </p:spTree>
    <p:extLst>
      <p:ext uri="{BB962C8B-B14F-4D97-AF65-F5344CB8AC3E}">
        <p14:creationId xmlns:p14="http://schemas.microsoft.com/office/powerpoint/2010/main" val="4269526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E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FC93ED-24D8-F473-F375-C00394BE3FDF}"/>
              </a:ext>
            </a:extLst>
          </p:cNvPr>
          <p:cNvSpPr txBox="1"/>
          <p:nvPr/>
        </p:nvSpPr>
        <p:spPr>
          <a:xfrm>
            <a:off x="254969" y="380321"/>
            <a:ext cx="11786218" cy="3847207"/>
          </a:xfrm>
          <a:prstGeom prst="rect">
            <a:avLst/>
          </a:prstGeom>
          <a:noFill/>
        </p:spPr>
        <p:txBody>
          <a:bodyPr wrap="square">
            <a:spAutoFit/>
          </a:bodyPr>
          <a:lstStyle/>
          <a:p>
            <a:r>
              <a:rPr lang="en-GB" dirty="0"/>
              <a:t>                   We use the </a:t>
            </a:r>
            <a:r>
              <a:rPr lang="en-GB" sz="2800" b="1" dirty="0">
                <a:solidFill>
                  <a:srgbClr val="0070C0"/>
                </a:solidFill>
              </a:rPr>
              <a:t>present perfect tense </a:t>
            </a:r>
            <a:r>
              <a:rPr lang="en-GB" dirty="0"/>
              <a:t>to talk about </a:t>
            </a:r>
            <a:r>
              <a:rPr lang="en-GB" b="1" dirty="0"/>
              <a:t>experiences</a:t>
            </a:r>
            <a:r>
              <a:rPr lang="en-GB" dirty="0"/>
              <a:t> we have had </a:t>
            </a:r>
            <a:r>
              <a:rPr lang="en-GB" b="1" dirty="0"/>
              <a:t>at an unspecified        </a:t>
            </a:r>
          </a:p>
          <a:p>
            <a:r>
              <a:rPr lang="en-GB" b="1" dirty="0"/>
              <a:t>                    time in the past</a:t>
            </a:r>
            <a:r>
              <a:rPr lang="en-GB" dirty="0"/>
              <a:t>. These experiences are part of our life up to now.</a:t>
            </a:r>
          </a:p>
          <a:p>
            <a:r>
              <a:rPr lang="en-GB" sz="2000" b="1" dirty="0"/>
              <a:t>Structure:</a:t>
            </a:r>
            <a:endParaRPr lang="en-GB" sz="2000" dirty="0"/>
          </a:p>
          <a:p>
            <a:pPr>
              <a:buFont typeface="Arial" panose="020B0604020202020204" pitchFamily="34" charset="0"/>
              <a:buChar char="•"/>
            </a:pPr>
            <a:r>
              <a:rPr lang="en-GB" sz="2000" b="1" dirty="0"/>
              <a:t>Positive:</a:t>
            </a:r>
            <a:r>
              <a:rPr lang="en-GB" sz="2000" dirty="0"/>
              <a:t> </a:t>
            </a:r>
            <a:r>
              <a:rPr lang="en-GB" sz="2000" b="1" dirty="0">
                <a:solidFill>
                  <a:srgbClr val="7030A0"/>
                </a:solidFill>
              </a:rPr>
              <a:t>Subject</a:t>
            </a:r>
            <a:r>
              <a:rPr lang="en-GB" sz="2000" dirty="0"/>
              <a:t> + </a:t>
            </a:r>
            <a:r>
              <a:rPr lang="en-GB" sz="2000" b="1" dirty="0">
                <a:highlight>
                  <a:srgbClr val="FFFF00"/>
                </a:highlight>
              </a:rPr>
              <a:t>have/has</a:t>
            </a:r>
            <a:r>
              <a:rPr lang="en-GB" sz="2000" dirty="0">
                <a:highlight>
                  <a:srgbClr val="FFFF00"/>
                </a:highlight>
              </a:rPr>
              <a:t> </a:t>
            </a:r>
            <a:r>
              <a:rPr lang="en-GB" sz="2000" dirty="0"/>
              <a:t>+ </a:t>
            </a:r>
            <a:r>
              <a:rPr lang="en-GB" sz="2000" b="1" dirty="0">
                <a:highlight>
                  <a:srgbClr val="00FF00"/>
                </a:highlight>
              </a:rPr>
              <a:t>past participle </a:t>
            </a:r>
            <a:r>
              <a:rPr lang="en-GB" sz="2000" b="1" dirty="0"/>
              <a:t>+ </a:t>
            </a:r>
            <a:r>
              <a:rPr lang="en-GB" sz="2000" b="1" dirty="0">
                <a:highlight>
                  <a:srgbClr val="FFFFCC"/>
                </a:highlight>
              </a:rPr>
              <a:t>object</a:t>
            </a:r>
            <a:br>
              <a:rPr lang="en-GB" sz="2000" dirty="0"/>
            </a:br>
            <a:r>
              <a:rPr lang="en-GB" sz="2000" i="1" dirty="0"/>
              <a:t>(e.g., </a:t>
            </a:r>
            <a:r>
              <a:rPr lang="en-GB" sz="2000" b="1" i="1" dirty="0">
                <a:solidFill>
                  <a:srgbClr val="7030A0"/>
                </a:solidFill>
              </a:rPr>
              <a:t>I</a:t>
            </a:r>
            <a:r>
              <a:rPr lang="en-GB" sz="2000" b="1" i="1" dirty="0"/>
              <a:t> </a:t>
            </a:r>
            <a:r>
              <a:rPr lang="en-GB" sz="2000" b="1" i="1" dirty="0">
                <a:highlight>
                  <a:srgbClr val="FFFF00"/>
                </a:highlight>
              </a:rPr>
              <a:t>have</a:t>
            </a:r>
            <a:r>
              <a:rPr lang="en-GB" sz="2000" i="1" dirty="0"/>
              <a:t> </a:t>
            </a:r>
            <a:r>
              <a:rPr lang="en-GB" sz="2000" b="1" i="1" dirty="0">
                <a:highlight>
                  <a:srgbClr val="00FF00"/>
                </a:highlight>
              </a:rPr>
              <a:t>visited</a:t>
            </a:r>
            <a:r>
              <a:rPr lang="en-GB" sz="2000" i="1" dirty="0"/>
              <a:t> </a:t>
            </a:r>
            <a:r>
              <a:rPr lang="en-GB" sz="2000" i="1" dirty="0">
                <a:highlight>
                  <a:srgbClr val="FFFFCC"/>
                </a:highlight>
              </a:rPr>
              <a:t>Paris</a:t>
            </a:r>
            <a:r>
              <a:rPr lang="en-GB" sz="2000" i="1" dirty="0"/>
              <a:t>.)    - we don’t know when</a:t>
            </a:r>
          </a:p>
          <a:p>
            <a:pPr>
              <a:buFont typeface="Arial" panose="020B0604020202020204" pitchFamily="34" charset="0"/>
              <a:buChar char="•"/>
            </a:pPr>
            <a:endParaRPr lang="en-GB" sz="2000" dirty="0"/>
          </a:p>
          <a:p>
            <a:pPr>
              <a:buFont typeface="Arial" panose="020B0604020202020204" pitchFamily="34" charset="0"/>
              <a:buChar char="•"/>
            </a:pPr>
            <a:r>
              <a:rPr lang="en-GB" sz="2000" b="1" dirty="0"/>
              <a:t>Negative:</a:t>
            </a:r>
            <a:r>
              <a:rPr lang="en-GB" sz="2000" dirty="0"/>
              <a:t> </a:t>
            </a:r>
            <a:r>
              <a:rPr lang="en-GB" sz="2000" b="1" dirty="0">
                <a:solidFill>
                  <a:srgbClr val="7030A0"/>
                </a:solidFill>
              </a:rPr>
              <a:t>Subject</a:t>
            </a:r>
            <a:r>
              <a:rPr lang="en-GB" sz="2000" dirty="0"/>
              <a:t> + </a:t>
            </a:r>
            <a:r>
              <a:rPr lang="en-GB" sz="2000" b="1" dirty="0">
                <a:highlight>
                  <a:srgbClr val="FFFF00"/>
                </a:highlight>
              </a:rPr>
              <a:t>have/has not (haven't/hasn't)</a:t>
            </a:r>
            <a:r>
              <a:rPr lang="en-GB" sz="2000" dirty="0">
                <a:highlight>
                  <a:srgbClr val="FFFF00"/>
                </a:highlight>
              </a:rPr>
              <a:t> </a:t>
            </a:r>
            <a:r>
              <a:rPr lang="en-GB" sz="2000" dirty="0"/>
              <a:t>+ </a:t>
            </a:r>
            <a:r>
              <a:rPr lang="en-GB" sz="2000" b="1" dirty="0">
                <a:highlight>
                  <a:srgbClr val="00FF00"/>
                </a:highlight>
              </a:rPr>
              <a:t>past participle </a:t>
            </a:r>
            <a:r>
              <a:rPr lang="en-GB" sz="2000" b="1" dirty="0"/>
              <a:t>+ </a:t>
            </a:r>
            <a:r>
              <a:rPr lang="en-GB" sz="2000" b="1" dirty="0">
                <a:highlight>
                  <a:srgbClr val="FFFFCC"/>
                </a:highlight>
              </a:rPr>
              <a:t>object.</a:t>
            </a:r>
            <a:br>
              <a:rPr lang="en-GB" sz="2000" dirty="0"/>
            </a:br>
            <a:r>
              <a:rPr lang="en-GB" sz="2000" i="1" dirty="0"/>
              <a:t>(e.g., </a:t>
            </a:r>
            <a:r>
              <a:rPr lang="en-GB" sz="2000" b="1" i="1" dirty="0">
                <a:solidFill>
                  <a:srgbClr val="7030A0"/>
                </a:solidFill>
              </a:rPr>
              <a:t>I</a:t>
            </a:r>
            <a:r>
              <a:rPr lang="en-GB" sz="2000" i="1" dirty="0"/>
              <a:t> </a:t>
            </a:r>
            <a:r>
              <a:rPr lang="en-GB" sz="2000" b="1" i="1" dirty="0">
                <a:highlight>
                  <a:srgbClr val="FFFF00"/>
                </a:highlight>
              </a:rPr>
              <a:t>have </a:t>
            </a:r>
            <a:r>
              <a:rPr lang="en-GB" sz="2000" b="1" i="1" dirty="0">
                <a:highlight>
                  <a:srgbClr val="00FFFF"/>
                </a:highlight>
              </a:rPr>
              <a:t>never</a:t>
            </a:r>
            <a:r>
              <a:rPr lang="en-GB" sz="2000" i="1" dirty="0"/>
              <a:t> </a:t>
            </a:r>
            <a:r>
              <a:rPr lang="en-GB" sz="2000" b="1" i="1" dirty="0">
                <a:highlight>
                  <a:srgbClr val="00FF00"/>
                </a:highlight>
              </a:rPr>
              <a:t>visited </a:t>
            </a:r>
            <a:r>
              <a:rPr lang="en-GB" sz="2000" b="1" i="1" dirty="0">
                <a:highlight>
                  <a:srgbClr val="FFFFCC"/>
                </a:highlight>
              </a:rPr>
              <a:t>Paris.</a:t>
            </a:r>
            <a:r>
              <a:rPr lang="en-GB" sz="2000" i="1" dirty="0"/>
              <a:t>)</a:t>
            </a:r>
          </a:p>
          <a:p>
            <a:endParaRPr lang="en-GB" sz="2000" dirty="0"/>
          </a:p>
          <a:p>
            <a:pPr>
              <a:buFont typeface="Arial" panose="020B0604020202020204" pitchFamily="34" charset="0"/>
              <a:buChar char="•"/>
            </a:pPr>
            <a:r>
              <a:rPr lang="en-GB" sz="2000" b="1" dirty="0"/>
              <a:t>Question:</a:t>
            </a:r>
            <a:r>
              <a:rPr lang="en-GB" sz="2000" dirty="0"/>
              <a:t> </a:t>
            </a:r>
            <a:r>
              <a:rPr lang="en-GB" sz="2000" b="1" dirty="0">
                <a:highlight>
                  <a:srgbClr val="FFFF00"/>
                </a:highlight>
              </a:rPr>
              <a:t>Have/Has</a:t>
            </a:r>
            <a:r>
              <a:rPr lang="en-GB" sz="2000" dirty="0">
                <a:highlight>
                  <a:srgbClr val="FFFF00"/>
                </a:highlight>
              </a:rPr>
              <a:t> </a:t>
            </a:r>
            <a:r>
              <a:rPr lang="en-GB" sz="2000" dirty="0"/>
              <a:t>+ </a:t>
            </a:r>
            <a:r>
              <a:rPr lang="en-GB" sz="2000" b="1" dirty="0">
                <a:solidFill>
                  <a:srgbClr val="7030A0"/>
                </a:solidFill>
              </a:rPr>
              <a:t>subject</a:t>
            </a:r>
            <a:r>
              <a:rPr lang="en-GB" sz="2000" dirty="0"/>
              <a:t> + </a:t>
            </a:r>
            <a:r>
              <a:rPr lang="en-GB" sz="2000" b="1" dirty="0">
                <a:highlight>
                  <a:srgbClr val="00FFFF"/>
                </a:highlight>
              </a:rPr>
              <a:t>ever</a:t>
            </a:r>
            <a:r>
              <a:rPr lang="en-GB" sz="2000" dirty="0"/>
              <a:t> + </a:t>
            </a:r>
            <a:r>
              <a:rPr lang="en-GB" sz="2000" b="1" dirty="0">
                <a:highlight>
                  <a:srgbClr val="00FF00"/>
                </a:highlight>
              </a:rPr>
              <a:t>past participle </a:t>
            </a:r>
            <a:r>
              <a:rPr lang="en-GB" sz="2000" b="1" dirty="0">
                <a:highlight>
                  <a:srgbClr val="FFFFCC"/>
                </a:highlight>
              </a:rPr>
              <a:t>+ object</a:t>
            </a:r>
            <a:r>
              <a:rPr lang="en-GB" sz="2000" dirty="0"/>
              <a:t>?</a:t>
            </a:r>
            <a:br>
              <a:rPr lang="en-GB" sz="2000" dirty="0"/>
            </a:br>
            <a:r>
              <a:rPr lang="en-GB" sz="2000" i="1" dirty="0"/>
              <a:t>(e.g., </a:t>
            </a:r>
            <a:r>
              <a:rPr lang="en-GB" sz="2000" b="1" i="1" dirty="0">
                <a:highlight>
                  <a:srgbClr val="FFFF00"/>
                </a:highlight>
              </a:rPr>
              <a:t>Have</a:t>
            </a:r>
            <a:r>
              <a:rPr lang="en-GB" sz="2000" i="1" dirty="0"/>
              <a:t> </a:t>
            </a:r>
            <a:r>
              <a:rPr lang="en-GB" sz="2000" b="1" i="1" dirty="0">
                <a:solidFill>
                  <a:srgbClr val="7030A0"/>
                </a:solidFill>
              </a:rPr>
              <a:t>you</a:t>
            </a:r>
            <a:r>
              <a:rPr lang="en-GB" sz="2000" i="1" dirty="0"/>
              <a:t> </a:t>
            </a:r>
            <a:r>
              <a:rPr lang="en-GB" sz="2000" b="1" i="1" dirty="0">
                <a:highlight>
                  <a:srgbClr val="00FFFF"/>
                </a:highlight>
              </a:rPr>
              <a:t>ever</a:t>
            </a:r>
            <a:r>
              <a:rPr lang="en-GB" sz="2000" i="1" dirty="0"/>
              <a:t> </a:t>
            </a:r>
            <a:r>
              <a:rPr lang="en-GB" sz="2000" b="1" i="1" dirty="0">
                <a:highlight>
                  <a:srgbClr val="00FF00"/>
                </a:highlight>
              </a:rPr>
              <a:t>visited</a:t>
            </a:r>
            <a:r>
              <a:rPr lang="en-GB" sz="2000" i="1" dirty="0"/>
              <a:t> </a:t>
            </a:r>
            <a:r>
              <a:rPr lang="en-GB" sz="2000" b="1" i="1" dirty="0">
                <a:highlight>
                  <a:srgbClr val="FFFFCC"/>
                </a:highlight>
              </a:rPr>
              <a:t>Paris</a:t>
            </a:r>
            <a:r>
              <a:rPr lang="en-GB" sz="2000" i="1" dirty="0"/>
              <a:t>?) </a:t>
            </a:r>
            <a:endParaRPr lang="en-GB" sz="2000" dirty="0"/>
          </a:p>
          <a:p>
            <a:endParaRPr lang="en-GB" dirty="0"/>
          </a:p>
        </p:txBody>
      </p:sp>
      <p:cxnSp>
        <p:nvCxnSpPr>
          <p:cNvPr id="5" name="Straight Arrow Connector 4">
            <a:extLst>
              <a:ext uri="{FF2B5EF4-FFF2-40B4-BE49-F238E27FC236}">
                <a16:creationId xmlns:a16="http://schemas.microsoft.com/office/drawing/2014/main" id="{DAEA51EE-0EA1-4695-D142-82FA8DCC2DCB}"/>
              </a:ext>
            </a:extLst>
          </p:cNvPr>
          <p:cNvCxnSpPr/>
          <p:nvPr/>
        </p:nvCxnSpPr>
        <p:spPr>
          <a:xfrm>
            <a:off x="272273" y="4830945"/>
            <a:ext cx="1115891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1C9E1204-F3BC-D220-CD3E-D6FDEF155130}"/>
              </a:ext>
            </a:extLst>
          </p:cNvPr>
          <p:cNvSpPr txBox="1"/>
          <p:nvPr/>
        </p:nvSpPr>
        <p:spPr>
          <a:xfrm>
            <a:off x="11069905" y="5011523"/>
            <a:ext cx="722570" cy="369332"/>
          </a:xfrm>
          <a:prstGeom prst="rect">
            <a:avLst/>
          </a:prstGeom>
          <a:noFill/>
        </p:spPr>
        <p:txBody>
          <a:bodyPr wrap="none" rtlCol="0">
            <a:spAutoFit/>
          </a:bodyPr>
          <a:lstStyle/>
          <a:p>
            <a:r>
              <a:rPr lang="en-GB" dirty="0"/>
              <a:t>NOW</a:t>
            </a:r>
          </a:p>
        </p:txBody>
      </p:sp>
      <p:pic>
        <p:nvPicPr>
          <p:cNvPr id="8" name="Picture 7" descr="A cartoon of a baby in a crib&#10;&#10;Description automatically generated">
            <a:extLst>
              <a:ext uri="{FF2B5EF4-FFF2-40B4-BE49-F238E27FC236}">
                <a16:creationId xmlns:a16="http://schemas.microsoft.com/office/drawing/2014/main" id="{6D6EE675-9A22-B324-7CB4-E7F3C7860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13" y="5117536"/>
            <a:ext cx="812139" cy="81213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E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FC93ED-24D8-F473-F375-C00394BE3FDF}"/>
              </a:ext>
            </a:extLst>
          </p:cNvPr>
          <p:cNvSpPr txBox="1"/>
          <p:nvPr/>
        </p:nvSpPr>
        <p:spPr>
          <a:xfrm>
            <a:off x="254969" y="380321"/>
            <a:ext cx="11786218" cy="4739759"/>
          </a:xfrm>
          <a:prstGeom prst="rect">
            <a:avLst/>
          </a:prstGeom>
          <a:noFill/>
        </p:spPr>
        <p:txBody>
          <a:bodyPr wrap="square">
            <a:spAutoFit/>
          </a:bodyPr>
          <a:lstStyle/>
          <a:p>
            <a:r>
              <a:rPr lang="en-GB" dirty="0"/>
              <a:t>                 </a:t>
            </a:r>
            <a:r>
              <a:rPr lang="en-GB" b="1" dirty="0">
                <a:solidFill>
                  <a:srgbClr val="FF0000"/>
                </a:solidFill>
              </a:rPr>
              <a:t>TEACHERS ONLY: </a:t>
            </a:r>
          </a:p>
          <a:p>
            <a:r>
              <a:rPr lang="en-GB" dirty="0"/>
              <a:t>  </a:t>
            </a:r>
            <a:r>
              <a:rPr lang="en-GB" sz="1400" dirty="0"/>
              <a:t>We use the </a:t>
            </a:r>
            <a:r>
              <a:rPr lang="en-GB" sz="1400" b="1" dirty="0">
                <a:solidFill>
                  <a:srgbClr val="0070C0"/>
                </a:solidFill>
              </a:rPr>
              <a:t>present perfect tense </a:t>
            </a:r>
            <a:r>
              <a:rPr lang="en-GB" sz="1400" dirty="0"/>
              <a:t>to talk about </a:t>
            </a:r>
            <a:r>
              <a:rPr lang="en-GB" sz="1400" b="1" dirty="0"/>
              <a:t>experiences</a:t>
            </a:r>
            <a:r>
              <a:rPr lang="en-GB" sz="1400" dirty="0"/>
              <a:t> we have had </a:t>
            </a:r>
            <a:r>
              <a:rPr lang="en-GB" sz="1400" b="1" dirty="0"/>
              <a:t>at an unspecified        </a:t>
            </a:r>
          </a:p>
          <a:p>
            <a:r>
              <a:rPr lang="en-GB" sz="1400" b="1" dirty="0"/>
              <a:t>                    time in the past</a:t>
            </a:r>
            <a:r>
              <a:rPr lang="en-GB" sz="1400" dirty="0"/>
              <a:t>. These experiences are part of our life up to now.</a:t>
            </a:r>
          </a:p>
          <a:p>
            <a:r>
              <a:rPr lang="en-GB" sz="1400" b="1" dirty="0"/>
              <a:t>Structure:</a:t>
            </a:r>
            <a:endParaRPr lang="en-GB" sz="1400" dirty="0"/>
          </a:p>
          <a:p>
            <a:pPr>
              <a:buFont typeface="Arial" panose="020B0604020202020204" pitchFamily="34" charset="0"/>
              <a:buChar char="•"/>
            </a:pPr>
            <a:r>
              <a:rPr lang="en-GB" sz="1400" b="1" dirty="0"/>
              <a:t>Positive:</a:t>
            </a:r>
            <a:r>
              <a:rPr lang="en-GB" sz="1400" dirty="0"/>
              <a:t> </a:t>
            </a:r>
            <a:r>
              <a:rPr lang="en-GB" sz="1400" b="1" dirty="0">
                <a:solidFill>
                  <a:srgbClr val="7030A0"/>
                </a:solidFill>
              </a:rPr>
              <a:t>Subject</a:t>
            </a:r>
            <a:r>
              <a:rPr lang="en-GB" sz="1400" dirty="0"/>
              <a:t> + </a:t>
            </a:r>
            <a:r>
              <a:rPr lang="en-GB" sz="1400" b="1" dirty="0">
                <a:highlight>
                  <a:srgbClr val="FFFF00"/>
                </a:highlight>
              </a:rPr>
              <a:t>have/has</a:t>
            </a:r>
            <a:r>
              <a:rPr lang="en-GB" sz="1400" dirty="0">
                <a:highlight>
                  <a:srgbClr val="FFFF00"/>
                </a:highlight>
              </a:rPr>
              <a:t> </a:t>
            </a:r>
            <a:r>
              <a:rPr lang="en-GB" sz="1400" dirty="0"/>
              <a:t>+ </a:t>
            </a:r>
            <a:r>
              <a:rPr lang="en-GB" sz="1400" b="1" dirty="0">
                <a:highlight>
                  <a:srgbClr val="00FF00"/>
                </a:highlight>
              </a:rPr>
              <a:t>past participle </a:t>
            </a:r>
            <a:r>
              <a:rPr lang="en-GB" sz="1400" b="1" dirty="0"/>
              <a:t>+ </a:t>
            </a:r>
            <a:r>
              <a:rPr lang="en-GB" sz="1400" b="1" dirty="0">
                <a:highlight>
                  <a:srgbClr val="FFFFCC"/>
                </a:highlight>
              </a:rPr>
              <a:t>object</a:t>
            </a:r>
            <a:br>
              <a:rPr lang="en-GB" sz="1400" dirty="0"/>
            </a:br>
            <a:r>
              <a:rPr lang="en-GB" sz="1400" i="1" dirty="0"/>
              <a:t>(e.g., </a:t>
            </a:r>
            <a:r>
              <a:rPr lang="en-GB" sz="1400" b="1" i="1" dirty="0">
                <a:solidFill>
                  <a:srgbClr val="7030A0"/>
                </a:solidFill>
              </a:rPr>
              <a:t>I</a:t>
            </a:r>
            <a:r>
              <a:rPr lang="en-GB" sz="1400" b="1" i="1" dirty="0"/>
              <a:t> </a:t>
            </a:r>
            <a:r>
              <a:rPr lang="en-GB" sz="1400" b="1" i="1" dirty="0">
                <a:highlight>
                  <a:srgbClr val="FFFF00"/>
                </a:highlight>
              </a:rPr>
              <a:t>have</a:t>
            </a:r>
            <a:r>
              <a:rPr lang="en-GB" sz="1400" i="1" dirty="0"/>
              <a:t> </a:t>
            </a:r>
            <a:r>
              <a:rPr lang="en-GB" sz="1400" b="1" i="1" dirty="0">
                <a:highlight>
                  <a:srgbClr val="00FF00"/>
                </a:highlight>
              </a:rPr>
              <a:t>visited</a:t>
            </a:r>
            <a:r>
              <a:rPr lang="en-GB" sz="1400" i="1" dirty="0"/>
              <a:t> </a:t>
            </a:r>
            <a:r>
              <a:rPr lang="en-GB" sz="1400" i="1" dirty="0">
                <a:highlight>
                  <a:srgbClr val="FFFFCC"/>
                </a:highlight>
              </a:rPr>
              <a:t>Paris</a:t>
            </a:r>
            <a:r>
              <a:rPr lang="en-GB" sz="1400" i="1" dirty="0"/>
              <a:t>.)    - we don’t know when</a:t>
            </a:r>
          </a:p>
          <a:p>
            <a:pPr>
              <a:buFont typeface="Arial" panose="020B0604020202020204" pitchFamily="34" charset="0"/>
              <a:buChar char="•"/>
            </a:pPr>
            <a:endParaRPr lang="en-GB" sz="1400" dirty="0"/>
          </a:p>
          <a:p>
            <a:pPr>
              <a:buFont typeface="Arial" panose="020B0604020202020204" pitchFamily="34" charset="0"/>
              <a:buChar char="•"/>
            </a:pPr>
            <a:r>
              <a:rPr lang="en-GB" sz="1400" b="1" dirty="0"/>
              <a:t>Negative:</a:t>
            </a:r>
            <a:r>
              <a:rPr lang="en-GB" sz="1400" dirty="0"/>
              <a:t> </a:t>
            </a:r>
            <a:r>
              <a:rPr lang="en-GB" sz="1400" b="1" dirty="0">
                <a:solidFill>
                  <a:srgbClr val="7030A0"/>
                </a:solidFill>
              </a:rPr>
              <a:t>Subject</a:t>
            </a:r>
            <a:r>
              <a:rPr lang="en-GB" sz="1400" dirty="0"/>
              <a:t> + </a:t>
            </a:r>
            <a:r>
              <a:rPr lang="en-GB" sz="1400" b="1" dirty="0">
                <a:highlight>
                  <a:srgbClr val="FFFF00"/>
                </a:highlight>
              </a:rPr>
              <a:t>have/has not (haven't/hasn't)</a:t>
            </a:r>
            <a:r>
              <a:rPr lang="en-GB" sz="1400" dirty="0">
                <a:highlight>
                  <a:srgbClr val="FFFF00"/>
                </a:highlight>
              </a:rPr>
              <a:t> </a:t>
            </a:r>
            <a:r>
              <a:rPr lang="en-GB" sz="1400" dirty="0"/>
              <a:t>+ </a:t>
            </a:r>
            <a:r>
              <a:rPr lang="en-GB" sz="1400" b="1" dirty="0">
                <a:highlight>
                  <a:srgbClr val="00FF00"/>
                </a:highlight>
              </a:rPr>
              <a:t>past participle </a:t>
            </a:r>
            <a:r>
              <a:rPr lang="en-GB" sz="1400" b="1" dirty="0"/>
              <a:t>+ </a:t>
            </a:r>
            <a:r>
              <a:rPr lang="en-GB" sz="1400" b="1" dirty="0">
                <a:highlight>
                  <a:srgbClr val="FFFFCC"/>
                </a:highlight>
              </a:rPr>
              <a:t>object.</a:t>
            </a:r>
            <a:br>
              <a:rPr lang="en-GB" sz="1400" dirty="0"/>
            </a:br>
            <a:r>
              <a:rPr lang="en-GB" sz="1400" i="1" dirty="0"/>
              <a:t>(e.g., </a:t>
            </a:r>
            <a:r>
              <a:rPr lang="en-GB" sz="1400" b="1" i="1" dirty="0">
                <a:solidFill>
                  <a:srgbClr val="7030A0"/>
                </a:solidFill>
              </a:rPr>
              <a:t>I</a:t>
            </a:r>
            <a:r>
              <a:rPr lang="en-GB" sz="1400" i="1" dirty="0"/>
              <a:t> </a:t>
            </a:r>
            <a:r>
              <a:rPr lang="en-GB" sz="1400" b="1" i="1" dirty="0">
                <a:highlight>
                  <a:srgbClr val="FFFF00"/>
                </a:highlight>
              </a:rPr>
              <a:t>have </a:t>
            </a:r>
            <a:r>
              <a:rPr lang="en-GB" sz="1400" b="1" i="1" dirty="0">
                <a:highlight>
                  <a:srgbClr val="00FFFF"/>
                </a:highlight>
              </a:rPr>
              <a:t>never</a:t>
            </a:r>
            <a:r>
              <a:rPr lang="en-GB" sz="1400" i="1" dirty="0"/>
              <a:t> </a:t>
            </a:r>
            <a:r>
              <a:rPr lang="en-GB" sz="1400" b="1" i="1" dirty="0">
                <a:highlight>
                  <a:srgbClr val="00FF00"/>
                </a:highlight>
              </a:rPr>
              <a:t>visited </a:t>
            </a:r>
            <a:r>
              <a:rPr lang="en-GB" sz="1400" b="1" i="1" dirty="0">
                <a:highlight>
                  <a:srgbClr val="FFFFCC"/>
                </a:highlight>
              </a:rPr>
              <a:t>Paris.</a:t>
            </a:r>
            <a:r>
              <a:rPr lang="en-GB" sz="1400" i="1" dirty="0"/>
              <a:t>)</a:t>
            </a:r>
          </a:p>
          <a:p>
            <a:endParaRPr lang="en-GB" sz="1400" dirty="0"/>
          </a:p>
          <a:p>
            <a:pPr>
              <a:buFont typeface="Arial" panose="020B0604020202020204" pitchFamily="34" charset="0"/>
              <a:buChar char="•"/>
            </a:pPr>
            <a:r>
              <a:rPr lang="en-GB" sz="1400" b="1" dirty="0"/>
              <a:t>Question:</a:t>
            </a:r>
            <a:r>
              <a:rPr lang="en-GB" sz="1400" dirty="0"/>
              <a:t> </a:t>
            </a:r>
            <a:r>
              <a:rPr lang="en-GB" sz="1400" b="1" dirty="0">
                <a:highlight>
                  <a:srgbClr val="FFFF00"/>
                </a:highlight>
              </a:rPr>
              <a:t>Have/Has</a:t>
            </a:r>
            <a:r>
              <a:rPr lang="en-GB" sz="1400" dirty="0">
                <a:highlight>
                  <a:srgbClr val="FFFF00"/>
                </a:highlight>
              </a:rPr>
              <a:t> </a:t>
            </a:r>
            <a:r>
              <a:rPr lang="en-GB" sz="1400" dirty="0"/>
              <a:t>+ </a:t>
            </a:r>
            <a:r>
              <a:rPr lang="en-GB" sz="1400" b="1" dirty="0">
                <a:solidFill>
                  <a:srgbClr val="7030A0"/>
                </a:solidFill>
              </a:rPr>
              <a:t>subject</a:t>
            </a:r>
            <a:r>
              <a:rPr lang="en-GB" sz="1400" dirty="0"/>
              <a:t> + </a:t>
            </a:r>
            <a:r>
              <a:rPr lang="en-GB" sz="1400" b="1" dirty="0">
                <a:highlight>
                  <a:srgbClr val="00FFFF"/>
                </a:highlight>
              </a:rPr>
              <a:t>ever</a:t>
            </a:r>
            <a:r>
              <a:rPr lang="en-GB" sz="1400" dirty="0"/>
              <a:t> + </a:t>
            </a:r>
            <a:r>
              <a:rPr lang="en-GB" sz="1400" b="1" dirty="0">
                <a:highlight>
                  <a:srgbClr val="00FF00"/>
                </a:highlight>
              </a:rPr>
              <a:t>past participle </a:t>
            </a:r>
            <a:r>
              <a:rPr lang="en-GB" sz="1400" b="1" dirty="0">
                <a:highlight>
                  <a:srgbClr val="FFFFCC"/>
                </a:highlight>
              </a:rPr>
              <a:t>+ object</a:t>
            </a:r>
            <a:r>
              <a:rPr lang="en-GB" sz="1400" dirty="0"/>
              <a:t>?</a:t>
            </a:r>
            <a:br>
              <a:rPr lang="en-GB" sz="1400" dirty="0"/>
            </a:br>
            <a:r>
              <a:rPr lang="en-GB" sz="1400" i="1" dirty="0"/>
              <a:t>(e.g., </a:t>
            </a:r>
            <a:r>
              <a:rPr lang="en-GB" sz="1400" b="1" i="1" dirty="0">
                <a:highlight>
                  <a:srgbClr val="FFFF00"/>
                </a:highlight>
              </a:rPr>
              <a:t>Have</a:t>
            </a:r>
            <a:r>
              <a:rPr lang="en-GB" sz="1400" i="1" dirty="0"/>
              <a:t> </a:t>
            </a:r>
            <a:r>
              <a:rPr lang="en-GB" sz="1400" b="1" i="1" dirty="0">
                <a:solidFill>
                  <a:srgbClr val="7030A0"/>
                </a:solidFill>
              </a:rPr>
              <a:t>you</a:t>
            </a:r>
            <a:r>
              <a:rPr lang="en-GB" sz="1400" i="1" dirty="0"/>
              <a:t> </a:t>
            </a:r>
            <a:r>
              <a:rPr lang="en-GB" sz="1400" b="1" i="1" dirty="0">
                <a:highlight>
                  <a:srgbClr val="00FFFF"/>
                </a:highlight>
              </a:rPr>
              <a:t>ever</a:t>
            </a:r>
            <a:r>
              <a:rPr lang="en-GB" sz="1400" i="1" dirty="0"/>
              <a:t> </a:t>
            </a:r>
            <a:r>
              <a:rPr lang="en-GB" sz="1400" b="1" i="1" dirty="0">
                <a:highlight>
                  <a:srgbClr val="00FF00"/>
                </a:highlight>
              </a:rPr>
              <a:t>visited</a:t>
            </a:r>
            <a:r>
              <a:rPr lang="en-GB" sz="1400" i="1" dirty="0"/>
              <a:t> </a:t>
            </a:r>
            <a:r>
              <a:rPr lang="en-GB" sz="1400" b="1" i="1" dirty="0">
                <a:highlight>
                  <a:srgbClr val="FFFFCC"/>
                </a:highlight>
              </a:rPr>
              <a:t>Paris</a:t>
            </a:r>
            <a:r>
              <a:rPr lang="en-GB" sz="1400" i="1" dirty="0"/>
              <a:t>?) </a:t>
            </a:r>
            <a:endParaRPr lang="en-GB" sz="1400" dirty="0"/>
          </a:p>
          <a:p>
            <a:endParaRPr lang="en-GB" dirty="0"/>
          </a:p>
          <a:p>
            <a:r>
              <a:rPr lang="en-GB" b="1" dirty="0">
                <a:solidFill>
                  <a:srgbClr val="FF0000"/>
                </a:solidFill>
              </a:rPr>
              <a:t>You can use the timeline on this or the next slide to explain to students that we use present perfect tense to talk about experiences we had, or did not have from the moment we were born until now, or at the time in the past that is not specified (we don’t know when). </a:t>
            </a:r>
          </a:p>
          <a:p>
            <a:endParaRPr lang="en-GB" b="1" dirty="0">
              <a:solidFill>
                <a:srgbClr val="FF0000"/>
              </a:solidFill>
            </a:endParaRPr>
          </a:p>
          <a:p>
            <a:r>
              <a:rPr lang="en-GB" b="1" dirty="0">
                <a:solidFill>
                  <a:srgbClr val="FF0000"/>
                </a:solidFill>
              </a:rPr>
              <a:t>At this stage, you don’t need to explain what the past participle is, as this will be explained on the next slide. </a:t>
            </a:r>
          </a:p>
          <a:p>
            <a:endParaRPr lang="en-GB" b="1" dirty="0">
              <a:solidFill>
                <a:srgbClr val="FF0000"/>
              </a:solidFill>
            </a:endParaRPr>
          </a:p>
        </p:txBody>
      </p:sp>
      <p:cxnSp>
        <p:nvCxnSpPr>
          <p:cNvPr id="5" name="Straight Arrow Connector 4">
            <a:extLst>
              <a:ext uri="{FF2B5EF4-FFF2-40B4-BE49-F238E27FC236}">
                <a16:creationId xmlns:a16="http://schemas.microsoft.com/office/drawing/2014/main" id="{DAEA51EE-0EA1-4695-D142-82FA8DCC2DCB}"/>
              </a:ext>
            </a:extLst>
          </p:cNvPr>
          <p:cNvCxnSpPr/>
          <p:nvPr/>
        </p:nvCxnSpPr>
        <p:spPr>
          <a:xfrm>
            <a:off x="385562" y="5478308"/>
            <a:ext cx="1115891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1C9E1204-F3BC-D220-CD3E-D6FDEF155130}"/>
              </a:ext>
            </a:extLst>
          </p:cNvPr>
          <p:cNvSpPr txBox="1"/>
          <p:nvPr/>
        </p:nvSpPr>
        <p:spPr>
          <a:xfrm>
            <a:off x="11063300" y="5013409"/>
            <a:ext cx="735779" cy="369332"/>
          </a:xfrm>
          <a:prstGeom prst="rect">
            <a:avLst/>
          </a:prstGeom>
          <a:noFill/>
        </p:spPr>
        <p:txBody>
          <a:bodyPr wrap="none" rtlCol="0">
            <a:spAutoFit/>
          </a:bodyPr>
          <a:lstStyle/>
          <a:p>
            <a:r>
              <a:rPr lang="en-GB" b="1" dirty="0"/>
              <a:t>NOW</a:t>
            </a:r>
          </a:p>
        </p:txBody>
      </p:sp>
      <p:pic>
        <p:nvPicPr>
          <p:cNvPr id="8" name="Picture 7" descr="A cartoon of a baby in a crib&#10;&#10;Description automatically generated">
            <a:extLst>
              <a:ext uri="{FF2B5EF4-FFF2-40B4-BE49-F238E27FC236}">
                <a16:creationId xmlns:a16="http://schemas.microsoft.com/office/drawing/2014/main" id="{6D6EE675-9A22-B324-7CB4-E7F3C7860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969" y="5644900"/>
            <a:ext cx="812139" cy="812139"/>
          </a:xfrm>
          <a:prstGeom prst="rect">
            <a:avLst/>
          </a:prstGeom>
        </p:spPr>
      </p:pic>
    </p:spTree>
    <p:extLst>
      <p:ext uri="{BB962C8B-B14F-4D97-AF65-F5344CB8AC3E}">
        <p14:creationId xmlns:p14="http://schemas.microsoft.com/office/powerpoint/2010/main" val="3567657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EB"/>
        </a:solidFill>
        <a:effectLst/>
      </p:bgPr>
    </p:bg>
    <p:spTree>
      <p:nvGrpSpPr>
        <p:cNvPr id="1" name=""/>
        <p:cNvGrpSpPr/>
        <p:nvPr/>
      </p:nvGrpSpPr>
      <p:grpSpPr>
        <a:xfrm>
          <a:off x="0" y="0"/>
          <a:ext cx="0" cy="0"/>
          <a:chOff x="0" y="0"/>
          <a:chExt cx="0" cy="0"/>
        </a:xfrm>
      </p:grpSpPr>
      <p:cxnSp>
        <p:nvCxnSpPr>
          <p:cNvPr id="2" name="Straight Arrow Connector 1">
            <a:extLst>
              <a:ext uri="{FF2B5EF4-FFF2-40B4-BE49-F238E27FC236}">
                <a16:creationId xmlns:a16="http://schemas.microsoft.com/office/drawing/2014/main" id="{1C4D943D-FD19-2F33-E834-576B040A12D0}"/>
              </a:ext>
            </a:extLst>
          </p:cNvPr>
          <p:cNvCxnSpPr/>
          <p:nvPr/>
        </p:nvCxnSpPr>
        <p:spPr>
          <a:xfrm>
            <a:off x="709343" y="1974457"/>
            <a:ext cx="1115891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947F9E56-0591-2DE6-5DA7-E9E7E319FA56}"/>
              </a:ext>
            </a:extLst>
          </p:cNvPr>
          <p:cNvPicPr>
            <a:picLocks noChangeAspect="1"/>
          </p:cNvPicPr>
          <p:nvPr/>
        </p:nvPicPr>
        <p:blipFill>
          <a:blip r:embed="rId2"/>
          <a:stretch>
            <a:fillRect/>
          </a:stretch>
        </p:blipFill>
        <p:spPr>
          <a:xfrm>
            <a:off x="709343" y="4377000"/>
            <a:ext cx="11241998" cy="164606"/>
          </a:xfrm>
          <a:prstGeom prst="rect">
            <a:avLst/>
          </a:prstGeom>
        </p:spPr>
      </p:pic>
      <p:sp>
        <p:nvSpPr>
          <p:cNvPr id="4" name="TextBox 3">
            <a:extLst>
              <a:ext uri="{FF2B5EF4-FFF2-40B4-BE49-F238E27FC236}">
                <a16:creationId xmlns:a16="http://schemas.microsoft.com/office/drawing/2014/main" id="{41074F05-6940-DD7B-E081-21302B62594E}"/>
              </a:ext>
            </a:extLst>
          </p:cNvPr>
          <p:cNvSpPr txBox="1"/>
          <p:nvPr/>
        </p:nvSpPr>
        <p:spPr>
          <a:xfrm>
            <a:off x="11311318" y="4117771"/>
            <a:ext cx="735779" cy="369332"/>
          </a:xfrm>
          <a:prstGeom prst="rect">
            <a:avLst/>
          </a:prstGeom>
          <a:noFill/>
        </p:spPr>
        <p:txBody>
          <a:bodyPr wrap="none" rtlCol="0">
            <a:spAutoFit/>
          </a:bodyPr>
          <a:lstStyle/>
          <a:p>
            <a:r>
              <a:rPr lang="en-GB" b="1" dirty="0"/>
              <a:t>NOW</a:t>
            </a:r>
          </a:p>
        </p:txBody>
      </p:sp>
      <p:sp>
        <p:nvSpPr>
          <p:cNvPr id="5" name="TextBox 4">
            <a:extLst>
              <a:ext uri="{FF2B5EF4-FFF2-40B4-BE49-F238E27FC236}">
                <a16:creationId xmlns:a16="http://schemas.microsoft.com/office/drawing/2014/main" id="{2B0344C7-6446-38CA-8095-E93E8812A1BA}"/>
              </a:ext>
            </a:extLst>
          </p:cNvPr>
          <p:cNvSpPr txBox="1"/>
          <p:nvPr/>
        </p:nvSpPr>
        <p:spPr>
          <a:xfrm>
            <a:off x="11311318" y="1605125"/>
            <a:ext cx="735779" cy="369332"/>
          </a:xfrm>
          <a:prstGeom prst="rect">
            <a:avLst/>
          </a:prstGeom>
          <a:noFill/>
        </p:spPr>
        <p:txBody>
          <a:bodyPr wrap="none" rtlCol="0">
            <a:spAutoFit/>
          </a:bodyPr>
          <a:lstStyle/>
          <a:p>
            <a:r>
              <a:rPr lang="en-GB" b="1" dirty="0"/>
              <a:t>NOW</a:t>
            </a:r>
          </a:p>
        </p:txBody>
      </p:sp>
      <p:pic>
        <p:nvPicPr>
          <p:cNvPr id="6" name="Picture 5">
            <a:extLst>
              <a:ext uri="{FF2B5EF4-FFF2-40B4-BE49-F238E27FC236}">
                <a16:creationId xmlns:a16="http://schemas.microsoft.com/office/drawing/2014/main" id="{7551B0F7-89FE-3CA8-6C0F-C3DB889F683A}"/>
              </a:ext>
            </a:extLst>
          </p:cNvPr>
          <p:cNvPicPr>
            <a:picLocks noChangeAspect="1"/>
          </p:cNvPicPr>
          <p:nvPr/>
        </p:nvPicPr>
        <p:blipFill>
          <a:blip r:embed="rId3"/>
          <a:stretch>
            <a:fillRect/>
          </a:stretch>
        </p:blipFill>
        <p:spPr>
          <a:xfrm>
            <a:off x="150813" y="2509729"/>
            <a:ext cx="1322059" cy="1332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E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490B62-B4A0-75B7-8137-474D40FA074D}"/>
              </a:ext>
            </a:extLst>
          </p:cNvPr>
          <p:cNvSpPr txBox="1"/>
          <p:nvPr/>
        </p:nvSpPr>
        <p:spPr>
          <a:xfrm>
            <a:off x="4561884" y="228028"/>
            <a:ext cx="2551015" cy="523220"/>
          </a:xfrm>
          <a:prstGeom prst="rect">
            <a:avLst/>
          </a:prstGeom>
          <a:noFill/>
        </p:spPr>
        <p:txBody>
          <a:bodyPr wrap="square">
            <a:spAutoFit/>
          </a:bodyPr>
          <a:lstStyle/>
          <a:p>
            <a:r>
              <a:rPr lang="en-GB" sz="2800" b="1" dirty="0">
                <a:highlight>
                  <a:srgbClr val="00FF00"/>
                </a:highlight>
              </a:rPr>
              <a:t>Past participle </a:t>
            </a:r>
            <a:endParaRPr lang="en-GB" sz="2800" dirty="0"/>
          </a:p>
        </p:txBody>
      </p:sp>
      <p:sp>
        <p:nvSpPr>
          <p:cNvPr id="5" name="TextBox 4">
            <a:extLst>
              <a:ext uri="{FF2B5EF4-FFF2-40B4-BE49-F238E27FC236}">
                <a16:creationId xmlns:a16="http://schemas.microsoft.com/office/drawing/2014/main" id="{1A5AABD2-79FF-4AC6-EFDA-7B0C8CED92D8}"/>
              </a:ext>
            </a:extLst>
          </p:cNvPr>
          <p:cNvSpPr txBox="1"/>
          <p:nvPr/>
        </p:nvSpPr>
        <p:spPr>
          <a:xfrm>
            <a:off x="279902" y="2589734"/>
            <a:ext cx="11518286" cy="461665"/>
          </a:xfrm>
          <a:prstGeom prst="rect">
            <a:avLst/>
          </a:prstGeom>
          <a:noFill/>
        </p:spPr>
        <p:txBody>
          <a:bodyPr wrap="square">
            <a:spAutoFit/>
          </a:bodyPr>
          <a:lstStyle/>
          <a:p>
            <a:r>
              <a:rPr lang="en-GB" sz="2400" b="1" dirty="0"/>
              <a:t>Positive:</a:t>
            </a:r>
            <a:r>
              <a:rPr lang="en-GB" sz="2400" dirty="0"/>
              <a:t> </a:t>
            </a:r>
            <a:r>
              <a:rPr lang="en-GB" sz="2400" b="1" dirty="0">
                <a:solidFill>
                  <a:srgbClr val="7030A0"/>
                </a:solidFill>
              </a:rPr>
              <a:t>Subject</a:t>
            </a:r>
            <a:r>
              <a:rPr lang="en-GB" sz="2400" dirty="0"/>
              <a:t> + </a:t>
            </a:r>
            <a:r>
              <a:rPr lang="en-GB" sz="2400" b="1" dirty="0">
                <a:highlight>
                  <a:srgbClr val="FFFF00"/>
                </a:highlight>
              </a:rPr>
              <a:t>have/has</a:t>
            </a:r>
            <a:r>
              <a:rPr lang="en-GB" sz="2400" dirty="0">
                <a:highlight>
                  <a:srgbClr val="FFFF00"/>
                </a:highlight>
              </a:rPr>
              <a:t> </a:t>
            </a:r>
            <a:r>
              <a:rPr lang="en-GB" sz="2400" dirty="0"/>
              <a:t>+ </a:t>
            </a:r>
            <a:r>
              <a:rPr lang="en-GB" sz="2400" b="1" dirty="0">
                <a:highlight>
                  <a:srgbClr val="00FF00"/>
                </a:highlight>
              </a:rPr>
              <a:t>past participle </a:t>
            </a:r>
            <a:r>
              <a:rPr lang="en-GB" sz="2400" b="1" dirty="0"/>
              <a:t>+ </a:t>
            </a:r>
            <a:r>
              <a:rPr lang="en-GB" sz="2400" b="1" dirty="0">
                <a:highlight>
                  <a:srgbClr val="FFFFCC"/>
                </a:highlight>
              </a:rPr>
              <a:t>object.       </a:t>
            </a:r>
            <a:r>
              <a:rPr lang="en-GB" sz="2400" i="1" dirty="0"/>
              <a:t>(e.g., </a:t>
            </a:r>
            <a:r>
              <a:rPr lang="en-GB" sz="2400" b="1" i="1" dirty="0">
                <a:solidFill>
                  <a:srgbClr val="7030A0"/>
                </a:solidFill>
              </a:rPr>
              <a:t>I</a:t>
            </a:r>
            <a:r>
              <a:rPr lang="en-GB" sz="2400" b="1" i="1" dirty="0"/>
              <a:t> </a:t>
            </a:r>
            <a:r>
              <a:rPr lang="en-GB" sz="2400" b="1" i="1" dirty="0">
                <a:highlight>
                  <a:srgbClr val="FFFF00"/>
                </a:highlight>
              </a:rPr>
              <a:t>have</a:t>
            </a:r>
            <a:r>
              <a:rPr lang="en-GB" sz="2400" i="1" dirty="0"/>
              <a:t> </a:t>
            </a:r>
            <a:r>
              <a:rPr lang="en-GB" sz="2400" b="1" i="1" dirty="0">
                <a:highlight>
                  <a:srgbClr val="00FF00"/>
                </a:highlight>
              </a:rPr>
              <a:t>visited</a:t>
            </a:r>
            <a:r>
              <a:rPr lang="en-GB" sz="2400" i="1" dirty="0"/>
              <a:t> </a:t>
            </a:r>
            <a:r>
              <a:rPr lang="en-GB" sz="2400" i="1" dirty="0">
                <a:highlight>
                  <a:srgbClr val="FFFFCC"/>
                </a:highlight>
              </a:rPr>
              <a:t>Paris</a:t>
            </a:r>
            <a:r>
              <a:rPr lang="en-GB" sz="2400" i="1" dirty="0"/>
              <a:t>.) </a:t>
            </a:r>
            <a:endParaRPr lang="en-GB" sz="2400" dirty="0"/>
          </a:p>
        </p:txBody>
      </p:sp>
      <p:sp>
        <p:nvSpPr>
          <p:cNvPr id="6" name="TextBox 5">
            <a:extLst>
              <a:ext uri="{FF2B5EF4-FFF2-40B4-BE49-F238E27FC236}">
                <a16:creationId xmlns:a16="http://schemas.microsoft.com/office/drawing/2014/main" id="{644DC8CB-8029-CFF9-DC83-4B0A3F5149A2}"/>
              </a:ext>
            </a:extLst>
          </p:cNvPr>
          <p:cNvSpPr txBox="1"/>
          <p:nvPr/>
        </p:nvSpPr>
        <p:spPr>
          <a:xfrm>
            <a:off x="1002958" y="1495669"/>
            <a:ext cx="9668865" cy="1077218"/>
          </a:xfrm>
          <a:prstGeom prst="rect">
            <a:avLst/>
          </a:prstGeom>
          <a:noFill/>
        </p:spPr>
        <p:txBody>
          <a:bodyPr wrap="none" rtlCol="0">
            <a:spAutoFit/>
          </a:bodyPr>
          <a:lstStyle/>
          <a:p>
            <a:r>
              <a:rPr lang="en-GB" dirty="0"/>
              <a:t>As you can see below, we need a PAST PARTICIPLE for make a sentence in Present perfect tense.</a:t>
            </a:r>
          </a:p>
          <a:p>
            <a:r>
              <a:rPr lang="en-GB" dirty="0"/>
              <a:t>Look at the example below, </a:t>
            </a:r>
            <a:r>
              <a:rPr lang="en-GB" sz="2800" b="1" dirty="0"/>
              <a:t>WHAT IS A PAST PARTICIPLE? </a:t>
            </a:r>
          </a:p>
          <a:p>
            <a:endParaRPr lang="en-GB" dirty="0"/>
          </a:p>
        </p:txBody>
      </p:sp>
      <p:pic>
        <p:nvPicPr>
          <p:cNvPr id="8" name="Picture 7" descr="A cartoon squirrel reading a book&#10;&#10;Description automatically generated">
            <a:extLst>
              <a:ext uri="{FF2B5EF4-FFF2-40B4-BE49-F238E27FC236}">
                <a16:creationId xmlns:a16="http://schemas.microsoft.com/office/drawing/2014/main" id="{783CCCB3-DBFA-BD6A-3AB5-11F696FD6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1615" y="3429000"/>
            <a:ext cx="3498456" cy="299008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E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97A517-63F7-9C4E-528F-A6251B207B80}"/>
              </a:ext>
            </a:extLst>
          </p:cNvPr>
          <p:cNvSpPr txBox="1"/>
          <p:nvPr/>
        </p:nvSpPr>
        <p:spPr>
          <a:xfrm>
            <a:off x="3477552" y="430329"/>
            <a:ext cx="4274618" cy="523220"/>
          </a:xfrm>
          <a:prstGeom prst="rect">
            <a:avLst/>
          </a:prstGeom>
          <a:noFill/>
        </p:spPr>
        <p:txBody>
          <a:bodyPr wrap="square">
            <a:spAutoFit/>
          </a:bodyPr>
          <a:lstStyle/>
          <a:p>
            <a:r>
              <a:rPr lang="en-GB" sz="2800" b="1" dirty="0"/>
              <a:t>What is a </a:t>
            </a:r>
            <a:r>
              <a:rPr lang="en-GB" sz="2800" b="1" dirty="0">
                <a:highlight>
                  <a:srgbClr val="00FF00"/>
                </a:highlight>
              </a:rPr>
              <a:t>Past Participle?</a:t>
            </a:r>
          </a:p>
        </p:txBody>
      </p:sp>
      <p:sp>
        <p:nvSpPr>
          <p:cNvPr id="4" name="TextBox 3">
            <a:extLst>
              <a:ext uri="{FF2B5EF4-FFF2-40B4-BE49-F238E27FC236}">
                <a16:creationId xmlns:a16="http://schemas.microsoft.com/office/drawing/2014/main" id="{B8EF67D3-2ACD-77C7-8A49-2CE815734C28}"/>
              </a:ext>
            </a:extLst>
          </p:cNvPr>
          <p:cNvSpPr txBox="1"/>
          <p:nvPr/>
        </p:nvSpPr>
        <p:spPr>
          <a:xfrm>
            <a:off x="830199" y="1617096"/>
            <a:ext cx="10531601" cy="2246769"/>
          </a:xfrm>
          <a:prstGeom prst="rect">
            <a:avLst/>
          </a:prstGeom>
          <a:noFill/>
        </p:spPr>
        <p:txBody>
          <a:bodyPr wrap="none" rtlCol="0">
            <a:spAutoFit/>
          </a:bodyPr>
          <a:lstStyle/>
          <a:p>
            <a:r>
              <a:rPr lang="en-GB" sz="2000" b="1" dirty="0"/>
              <a:t>We often say that Past Participle is </a:t>
            </a:r>
            <a:r>
              <a:rPr lang="en-GB" sz="2000" b="1" dirty="0">
                <a:highlight>
                  <a:srgbClr val="00FF00"/>
                </a:highlight>
              </a:rPr>
              <a:t>an –ED verb, </a:t>
            </a:r>
            <a:r>
              <a:rPr lang="en-GB" sz="2000" b="1" dirty="0"/>
              <a:t>and that is correct for REGULAR verbs. </a:t>
            </a:r>
          </a:p>
          <a:p>
            <a:endParaRPr lang="en-GB" sz="2000" b="1" dirty="0">
              <a:highlight>
                <a:srgbClr val="00FF00"/>
              </a:highlight>
            </a:endParaRPr>
          </a:p>
          <a:p>
            <a:r>
              <a:rPr lang="en-GB" sz="2000" b="1" dirty="0">
                <a:solidFill>
                  <a:srgbClr val="0070C0"/>
                </a:solidFill>
              </a:rPr>
              <a:t>            </a:t>
            </a:r>
            <a:r>
              <a:rPr lang="en-GB" sz="2000" b="1" u="sng" dirty="0">
                <a:solidFill>
                  <a:srgbClr val="0070C0"/>
                </a:solidFill>
              </a:rPr>
              <a:t>REGULAR VERBS</a:t>
            </a:r>
            <a:r>
              <a:rPr lang="en-GB" sz="2000" b="1" u="sng" dirty="0"/>
              <a:t> </a:t>
            </a:r>
            <a:r>
              <a:rPr lang="en-GB" sz="2000" b="1" dirty="0"/>
              <a:t>                                                                 </a:t>
            </a:r>
            <a:r>
              <a:rPr lang="en-GB" sz="2000" b="1" u="sng" dirty="0"/>
              <a:t>  </a:t>
            </a:r>
            <a:r>
              <a:rPr lang="en-GB" sz="2000" b="1" u="sng" dirty="0">
                <a:solidFill>
                  <a:srgbClr val="FF0000"/>
                </a:solidFill>
              </a:rPr>
              <a:t>IRREGULAR VERBS</a:t>
            </a:r>
          </a:p>
          <a:p>
            <a:r>
              <a:rPr lang="en-GB" sz="2000" b="1" dirty="0"/>
              <a:t>           </a:t>
            </a:r>
            <a:r>
              <a:rPr lang="en-GB" sz="2000" b="1" u="sng" dirty="0"/>
              <a:t>WALK</a:t>
            </a:r>
            <a:r>
              <a:rPr lang="en-GB" sz="2000" b="1" dirty="0"/>
              <a:t> – WALK</a:t>
            </a:r>
            <a:r>
              <a:rPr lang="en-GB" sz="2000" b="1" dirty="0">
                <a:highlight>
                  <a:srgbClr val="00FF00"/>
                </a:highlight>
              </a:rPr>
              <a:t>ED</a:t>
            </a:r>
            <a:r>
              <a:rPr lang="en-GB" sz="2000" b="1" dirty="0"/>
              <a:t>.                                                                     GO – WENT – </a:t>
            </a:r>
            <a:r>
              <a:rPr lang="en-GB" sz="2000" b="1" dirty="0">
                <a:highlight>
                  <a:srgbClr val="00FF00"/>
                </a:highlight>
              </a:rPr>
              <a:t>GONE</a:t>
            </a:r>
          </a:p>
          <a:p>
            <a:endParaRPr lang="en-GB" sz="2000" b="1" dirty="0">
              <a:highlight>
                <a:srgbClr val="00FF00"/>
              </a:highlight>
            </a:endParaRPr>
          </a:p>
          <a:p>
            <a:endParaRPr lang="en-GB" sz="2000" b="1" dirty="0">
              <a:highlight>
                <a:srgbClr val="00FF00"/>
              </a:highlight>
            </a:endParaRPr>
          </a:p>
          <a:p>
            <a:r>
              <a:rPr lang="en-GB" sz="2000" b="1" dirty="0">
                <a:highlight>
                  <a:srgbClr val="00FF00"/>
                </a:highlight>
              </a:rPr>
              <a:t>We add – ED to a </a:t>
            </a:r>
            <a:r>
              <a:rPr lang="en-GB" sz="2000" b="1" u="sng" dirty="0">
                <a:highlight>
                  <a:srgbClr val="00FF00"/>
                </a:highlight>
              </a:rPr>
              <a:t>base verb</a:t>
            </a:r>
            <a:r>
              <a:rPr lang="en-GB" sz="2000" b="1" dirty="0">
                <a:highlight>
                  <a:srgbClr val="00FF00"/>
                </a:highlight>
              </a:rPr>
              <a:t>, if a verb is REGULAR or use the third form of an irregular verb. </a:t>
            </a:r>
          </a:p>
        </p:txBody>
      </p:sp>
      <p:cxnSp>
        <p:nvCxnSpPr>
          <p:cNvPr id="6" name="Straight Arrow Connector 5">
            <a:extLst>
              <a:ext uri="{FF2B5EF4-FFF2-40B4-BE49-F238E27FC236}">
                <a16:creationId xmlns:a16="http://schemas.microsoft.com/office/drawing/2014/main" id="{FE55A2A8-19F1-9F2D-2D9A-9043B4E07B66}"/>
              </a:ext>
            </a:extLst>
          </p:cNvPr>
          <p:cNvCxnSpPr>
            <a:cxnSpLocks/>
          </p:cNvCxnSpPr>
          <p:nvPr/>
        </p:nvCxnSpPr>
        <p:spPr>
          <a:xfrm flipV="1">
            <a:off x="8626110" y="2880765"/>
            <a:ext cx="226577" cy="663547"/>
          </a:xfrm>
          <a:prstGeom prst="straightConnector1">
            <a:avLst/>
          </a:prstGeom>
          <a:ln w="19050"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Straight Arrow Connector 11">
            <a:extLst>
              <a:ext uri="{FF2B5EF4-FFF2-40B4-BE49-F238E27FC236}">
                <a16:creationId xmlns:a16="http://schemas.microsoft.com/office/drawing/2014/main" id="{B7231254-3397-85F4-2A84-CDDDC256C411}"/>
              </a:ext>
            </a:extLst>
          </p:cNvPr>
          <p:cNvCxnSpPr>
            <a:cxnSpLocks/>
          </p:cNvCxnSpPr>
          <p:nvPr/>
        </p:nvCxnSpPr>
        <p:spPr>
          <a:xfrm flipH="1" flipV="1">
            <a:off x="2063469" y="2880765"/>
            <a:ext cx="1187506" cy="663546"/>
          </a:xfrm>
          <a:prstGeom prst="straightConnector1">
            <a:avLst/>
          </a:prstGeom>
          <a:ln>
            <a:solidFill>
              <a:srgbClr val="0070C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E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42F999-AAAD-C559-AB4B-E32B23EA817C}"/>
              </a:ext>
            </a:extLst>
          </p:cNvPr>
          <p:cNvSpPr txBox="1"/>
          <p:nvPr/>
        </p:nvSpPr>
        <p:spPr>
          <a:xfrm>
            <a:off x="218485" y="236119"/>
            <a:ext cx="11822701" cy="2339102"/>
          </a:xfrm>
          <a:prstGeom prst="rect">
            <a:avLst/>
          </a:prstGeom>
          <a:noFill/>
        </p:spPr>
        <p:txBody>
          <a:bodyPr wrap="square">
            <a:spAutoFit/>
          </a:bodyPr>
          <a:lstStyle/>
          <a:p>
            <a:r>
              <a:rPr lang="en-GB" b="1" dirty="0">
                <a:solidFill>
                  <a:srgbClr val="FF0000"/>
                </a:solidFill>
              </a:rPr>
              <a:t>                        FOR TEACHERS ONLY: </a:t>
            </a:r>
          </a:p>
          <a:p>
            <a:r>
              <a:rPr lang="en-GB" b="1" dirty="0">
                <a:solidFill>
                  <a:srgbClr val="FF0000"/>
                </a:solidFill>
              </a:rPr>
              <a:t>                       1.  You can use the flashcard below to check the students’ knowledge of some most common verbs    </a:t>
            </a:r>
          </a:p>
          <a:p>
            <a:r>
              <a:rPr lang="en-GB" b="1" dirty="0">
                <a:solidFill>
                  <a:srgbClr val="FF0000"/>
                </a:solidFill>
              </a:rPr>
              <a:t>                        related to travelling. </a:t>
            </a:r>
          </a:p>
          <a:p>
            <a:r>
              <a:rPr lang="en-GB" sz="2800" b="1" dirty="0"/>
              <a:t>Copy and paste the link into your browser and share screen if you can.</a:t>
            </a:r>
          </a:p>
          <a:p>
            <a:r>
              <a:rPr lang="en-GB" sz="2800" b="1" dirty="0"/>
              <a:t> </a:t>
            </a:r>
          </a:p>
          <a:p>
            <a:r>
              <a:rPr lang="en-GB" b="1" dirty="0">
                <a:solidFill>
                  <a:srgbClr val="FF0000"/>
                </a:solidFill>
              </a:rPr>
              <a:t>Alternatively use the next slide containing the following verbs: </a:t>
            </a:r>
          </a:p>
          <a:p>
            <a:r>
              <a:rPr lang="en-GB" b="1" dirty="0">
                <a:solidFill>
                  <a:srgbClr val="FF0000"/>
                </a:solidFill>
              </a:rPr>
              <a:t>https://www.iheartenglish2.co.uk/teaching-resources</a:t>
            </a:r>
          </a:p>
        </p:txBody>
      </p:sp>
      <p:pic>
        <p:nvPicPr>
          <p:cNvPr id="7" name="Picture 6">
            <a:extLst>
              <a:ext uri="{FF2B5EF4-FFF2-40B4-BE49-F238E27FC236}">
                <a16:creationId xmlns:a16="http://schemas.microsoft.com/office/drawing/2014/main" id="{39E4999F-7220-91AE-1846-7E9507A0802F}"/>
              </a:ext>
            </a:extLst>
          </p:cNvPr>
          <p:cNvPicPr>
            <a:picLocks noChangeAspect="1"/>
          </p:cNvPicPr>
          <p:nvPr/>
        </p:nvPicPr>
        <p:blipFill>
          <a:blip r:embed="rId2"/>
          <a:stretch>
            <a:fillRect/>
          </a:stretch>
        </p:blipFill>
        <p:spPr>
          <a:xfrm>
            <a:off x="4989167" y="2536131"/>
            <a:ext cx="3173490" cy="1573252"/>
          </a:xfrm>
          <a:prstGeom prst="rect">
            <a:avLst/>
          </a:prstGeom>
        </p:spPr>
      </p:pic>
      <p:pic>
        <p:nvPicPr>
          <p:cNvPr id="9" name="Picture 8">
            <a:extLst>
              <a:ext uri="{FF2B5EF4-FFF2-40B4-BE49-F238E27FC236}">
                <a16:creationId xmlns:a16="http://schemas.microsoft.com/office/drawing/2014/main" id="{E43AAC4B-211F-18D0-6065-FEC9B33E6CA3}"/>
              </a:ext>
            </a:extLst>
          </p:cNvPr>
          <p:cNvPicPr>
            <a:picLocks noChangeAspect="1"/>
          </p:cNvPicPr>
          <p:nvPr/>
        </p:nvPicPr>
        <p:blipFill>
          <a:blip r:embed="rId3"/>
          <a:stretch>
            <a:fillRect/>
          </a:stretch>
        </p:blipFill>
        <p:spPr>
          <a:xfrm>
            <a:off x="8334668" y="2559008"/>
            <a:ext cx="3266092" cy="1573252"/>
          </a:xfrm>
          <a:prstGeom prst="rect">
            <a:avLst/>
          </a:prstGeom>
        </p:spPr>
      </p:pic>
      <p:sp>
        <p:nvSpPr>
          <p:cNvPr id="10" name="TextBox 9">
            <a:extLst>
              <a:ext uri="{FF2B5EF4-FFF2-40B4-BE49-F238E27FC236}">
                <a16:creationId xmlns:a16="http://schemas.microsoft.com/office/drawing/2014/main" id="{693BC264-40DD-2734-0BDB-BF12328588EC}"/>
              </a:ext>
            </a:extLst>
          </p:cNvPr>
          <p:cNvSpPr txBox="1"/>
          <p:nvPr/>
        </p:nvSpPr>
        <p:spPr>
          <a:xfrm>
            <a:off x="218485" y="4070293"/>
            <a:ext cx="10329412" cy="1754326"/>
          </a:xfrm>
          <a:prstGeom prst="rect">
            <a:avLst/>
          </a:prstGeom>
          <a:noFill/>
        </p:spPr>
        <p:txBody>
          <a:bodyPr wrap="square" rtlCol="0">
            <a:spAutoFit/>
          </a:bodyPr>
          <a:lstStyle/>
          <a:p>
            <a:r>
              <a:rPr lang="en-GB" b="1" dirty="0">
                <a:solidFill>
                  <a:srgbClr val="FF0000"/>
                </a:solidFill>
              </a:rPr>
              <a:t>2. For higher level learners, you can encourage students to form sentences based on what they can see on the pictures.  Or you can ask questions. For example: </a:t>
            </a:r>
          </a:p>
          <a:p>
            <a:r>
              <a:rPr lang="en-GB" b="1" dirty="0">
                <a:solidFill>
                  <a:srgbClr val="FF0000"/>
                </a:solidFill>
              </a:rPr>
              <a:t>Flashcard 6: GET </a:t>
            </a:r>
          </a:p>
          <a:p>
            <a:endParaRPr lang="en-GB" b="1" dirty="0"/>
          </a:p>
          <a:p>
            <a:r>
              <a:rPr lang="en-GB" b="1" dirty="0">
                <a:solidFill>
                  <a:srgbClr val="0070C0"/>
                </a:solidFill>
              </a:rPr>
              <a:t>Have you ever gotten (got) lost when you were travelling? </a:t>
            </a:r>
          </a:p>
          <a:p>
            <a:r>
              <a:rPr lang="en-GB" b="1" dirty="0">
                <a:solidFill>
                  <a:srgbClr val="0070C0"/>
                </a:solidFill>
              </a:rPr>
              <a:t>What happened? </a:t>
            </a:r>
          </a:p>
        </p:txBody>
      </p:sp>
      <p:pic>
        <p:nvPicPr>
          <p:cNvPr id="12" name="Picture 11">
            <a:extLst>
              <a:ext uri="{FF2B5EF4-FFF2-40B4-BE49-F238E27FC236}">
                <a16:creationId xmlns:a16="http://schemas.microsoft.com/office/drawing/2014/main" id="{8BA66DC9-7A20-9437-8C24-996A211D1B3A}"/>
              </a:ext>
            </a:extLst>
          </p:cNvPr>
          <p:cNvPicPr>
            <a:picLocks noChangeAspect="1"/>
          </p:cNvPicPr>
          <p:nvPr/>
        </p:nvPicPr>
        <p:blipFill>
          <a:blip r:embed="rId4"/>
          <a:stretch>
            <a:fillRect/>
          </a:stretch>
        </p:blipFill>
        <p:spPr>
          <a:xfrm>
            <a:off x="7012118" y="4716017"/>
            <a:ext cx="2311868" cy="185505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E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C28F68-D71E-AB6B-72F0-BC8399891CA9}"/>
              </a:ext>
            </a:extLst>
          </p:cNvPr>
          <p:cNvSpPr txBox="1"/>
          <p:nvPr/>
        </p:nvSpPr>
        <p:spPr>
          <a:xfrm>
            <a:off x="1405038" y="176586"/>
            <a:ext cx="10024476" cy="461665"/>
          </a:xfrm>
          <a:prstGeom prst="rect">
            <a:avLst/>
          </a:prstGeom>
          <a:noFill/>
        </p:spPr>
        <p:txBody>
          <a:bodyPr wrap="none" rtlCol="0">
            <a:spAutoFit/>
          </a:bodyPr>
          <a:lstStyle/>
          <a:p>
            <a:r>
              <a:rPr lang="en-GB" sz="2400" b="1" dirty="0"/>
              <a:t>Put the verbs below in the correct category and make a past participle. </a:t>
            </a:r>
          </a:p>
        </p:txBody>
      </p:sp>
      <p:sp>
        <p:nvSpPr>
          <p:cNvPr id="5" name="TextBox 4">
            <a:extLst>
              <a:ext uri="{FF2B5EF4-FFF2-40B4-BE49-F238E27FC236}">
                <a16:creationId xmlns:a16="http://schemas.microsoft.com/office/drawing/2014/main" id="{7F180582-0C68-44D0-E3DF-560632351062}"/>
              </a:ext>
            </a:extLst>
          </p:cNvPr>
          <p:cNvSpPr txBox="1"/>
          <p:nvPr/>
        </p:nvSpPr>
        <p:spPr>
          <a:xfrm>
            <a:off x="2143944" y="638251"/>
            <a:ext cx="8099807" cy="646331"/>
          </a:xfrm>
          <a:prstGeom prst="rect">
            <a:avLst/>
          </a:prstGeom>
          <a:noFill/>
        </p:spPr>
        <p:txBody>
          <a:bodyPr wrap="square" rtlCol="0">
            <a:spAutoFit/>
          </a:bodyPr>
          <a:lstStyle/>
          <a:p>
            <a:r>
              <a:rPr lang="en-GB" b="1" dirty="0">
                <a:solidFill>
                  <a:srgbClr val="0070C0"/>
                </a:solidFill>
              </a:rPr>
              <a:t>TRAVEL, VISIT, GO, SEE, TAKE, BOOK, PLAN, CLIMB, CHECK IN, SWIM, GET, LOSE, EAT, FLY, CLIMB, CHECK IN, SWIM, GET, LOSE, EAT, FLY </a:t>
            </a:r>
          </a:p>
        </p:txBody>
      </p:sp>
      <p:graphicFrame>
        <p:nvGraphicFramePr>
          <p:cNvPr id="6" name="Table 5">
            <a:extLst>
              <a:ext uri="{FF2B5EF4-FFF2-40B4-BE49-F238E27FC236}">
                <a16:creationId xmlns:a16="http://schemas.microsoft.com/office/drawing/2014/main" id="{CA3D7539-C920-D617-BE1E-BA1BAB56DAC5}"/>
              </a:ext>
            </a:extLst>
          </p:cNvPr>
          <p:cNvGraphicFramePr>
            <a:graphicFrameLocks noGrp="1"/>
          </p:cNvGraphicFramePr>
          <p:nvPr>
            <p:extLst>
              <p:ext uri="{D42A27DB-BD31-4B8C-83A1-F6EECF244321}">
                <p14:modId xmlns:p14="http://schemas.microsoft.com/office/powerpoint/2010/main" val="2761264440"/>
              </p:ext>
            </p:extLst>
          </p:nvPr>
        </p:nvGraphicFramePr>
        <p:xfrm>
          <a:off x="690520" y="1380674"/>
          <a:ext cx="10810960" cy="4572000"/>
        </p:xfrm>
        <a:graphic>
          <a:graphicData uri="http://schemas.openxmlformats.org/drawingml/2006/table">
            <a:tbl>
              <a:tblPr firstRow="1" bandRow="1">
                <a:tableStyleId>{5940675A-B579-460E-94D1-54222C63F5DA}</a:tableStyleId>
              </a:tblPr>
              <a:tblGrid>
                <a:gridCol w="5405480">
                  <a:extLst>
                    <a:ext uri="{9D8B030D-6E8A-4147-A177-3AD203B41FA5}">
                      <a16:colId xmlns:a16="http://schemas.microsoft.com/office/drawing/2014/main" val="986343425"/>
                    </a:ext>
                  </a:extLst>
                </a:gridCol>
                <a:gridCol w="5405480">
                  <a:extLst>
                    <a:ext uri="{9D8B030D-6E8A-4147-A177-3AD203B41FA5}">
                      <a16:colId xmlns:a16="http://schemas.microsoft.com/office/drawing/2014/main" val="3163172482"/>
                    </a:ext>
                  </a:extLst>
                </a:gridCol>
              </a:tblGrid>
              <a:tr h="352623">
                <a:tc>
                  <a:txBody>
                    <a:bodyPr/>
                    <a:lstStyle/>
                    <a:p>
                      <a:pPr algn="ctr"/>
                      <a:r>
                        <a:rPr lang="en-GB" b="1" dirty="0"/>
                        <a:t>    REGULAR VERBS</a:t>
                      </a:r>
                    </a:p>
                  </a:txBody>
                  <a:tcPr/>
                </a:tc>
                <a:tc>
                  <a:txBody>
                    <a:bodyPr/>
                    <a:lstStyle/>
                    <a:p>
                      <a:pPr algn="ctr"/>
                      <a:r>
                        <a:rPr lang="en-GB" b="1" dirty="0"/>
                        <a:t>IRREGULAR VERBS</a:t>
                      </a:r>
                    </a:p>
                  </a:txBody>
                  <a:tcPr/>
                </a:tc>
                <a:extLst>
                  <a:ext uri="{0D108BD9-81ED-4DB2-BD59-A6C34878D82A}">
                    <a16:rowId xmlns:a16="http://schemas.microsoft.com/office/drawing/2014/main" val="1776991435"/>
                  </a:ext>
                </a:extLst>
              </a:tr>
              <a:tr h="3999616">
                <a:tc>
                  <a:txBody>
                    <a:bodyPr/>
                    <a:lstStyle/>
                    <a:p>
                      <a:endParaRPr lang="en-GB" dirty="0"/>
                    </a:p>
                  </a:txBody>
                  <a:tcPr/>
                </a:tc>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extLst>
                  <a:ext uri="{0D108BD9-81ED-4DB2-BD59-A6C34878D82A}">
                    <a16:rowId xmlns:a16="http://schemas.microsoft.com/office/drawing/2014/main" val="3839395630"/>
                  </a:ext>
                </a:extLst>
              </a:tr>
            </a:tbl>
          </a:graphicData>
        </a:graphic>
      </p:graphicFrame>
    </p:spTree>
    <p:extLst>
      <p:ext uri="{BB962C8B-B14F-4D97-AF65-F5344CB8AC3E}">
        <p14:creationId xmlns:p14="http://schemas.microsoft.com/office/powerpoint/2010/main" val="32571918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670</TotalTime>
  <Words>1635</Words>
  <Application>Microsoft Office PowerPoint</Application>
  <PresentationFormat>Widescreen</PresentationFormat>
  <Paragraphs>195</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Natasha KH</dc:creator>
  <cp:lastModifiedBy>Natasha KH</cp:lastModifiedBy>
  <cp:revision>3</cp:revision>
  <dcterms:created xsi:type="dcterms:W3CDTF">2024-11-10T13:11:56Z</dcterms:created>
  <dcterms:modified xsi:type="dcterms:W3CDTF">2024-11-26T10:30:50Z</dcterms:modified>
</cp:coreProperties>
</file>